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8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1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3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89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61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38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50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5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59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94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7/22/17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0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3419475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5536" y="3140968"/>
            <a:ext cx="29523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  <a:t>Course 2</a:t>
            </a:r>
            <a:b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</a:br>
            <a:r>
              <a:rPr lang="en-US" sz="3600" dirty="0" smtClean="0">
                <a:solidFill>
                  <a:srgbClr val="0D5668"/>
                </a:solidFill>
                <a:latin typeface="Times"/>
                <a:cs typeface="Times"/>
              </a:rPr>
              <a:t>The Importance of Research</a:t>
            </a:r>
            <a:endParaRPr lang="en-US" sz="3600" dirty="0">
              <a:solidFill>
                <a:srgbClr val="0D5668"/>
              </a:solidFill>
              <a:latin typeface="Times"/>
              <a:cs typeface="Times"/>
            </a:endParaRPr>
          </a:p>
        </p:txBody>
      </p:sp>
      <p:pic>
        <p:nvPicPr>
          <p:cNvPr id="7" name="Picture 6" descr="dna-163466_128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492896"/>
            <a:ext cx="460851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83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in your life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give you valuable knowledge which can be used in many different ways</a:t>
            </a:r>
          </a:p>
          <a:p>
            <a:r>
              <a:rPr lang="en-US" dirty="0" smtClean="0"/>
              <a:t>Will give you scientific experience </a:t>
            </a:r>
          </a:p>
          <a:p>
            <a:r>
              <a:rPr lang="en-US" dirty="0" smtClean="0"/>
              <a:t>Proper </a:t>
            </a:r>
            <a:r>
              <a:rPr lang="en-US" dirty="0"/>
              <a:t>research experience will most likely enhance your qualifications and put you in an competitive advantage when applying for future school or job positions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8692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opportunities with research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Research experience can open new professional opportunities and will likely put you in a competitive advantage when it comes to applications to graduate school or jobs</a:t>
            </a:r>
            <a:r>
              <a:rPr lang="en-US" dirty="0" smtClean="0"/>
              <a:t>.</a:t>
            </a:r>
          </a:p>
          <a:p>
            <a:r>
              <a:rPr lang="en-US" dirty="0"/>
              <a:t>Nowadays, research experience is highly respected when it comes to applications for medical school, dental school, PhD-programs, master programs, consulting jobs, healthcare related jobs, residency training positions and many more competitive fields.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1735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If you plan to apply for residency training in the US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applicants for residency in the US are becoming more and more competitive. </a:t>
            </a:r>
          </a:p>
          <a:p>
            <a:r>
              <a:rPr lang="en-US" dirty="0"/>
              <a:t>In 2016, a total of 27,860 first-year positions were offered in the Match. Of the 12,790 IMGs who participated in the 2016 Match, only 6,638 matched, which represents merely 51.9%.</a:t>
            </a:r>
            <a:endParaRPr lang="en-US" dirty="0" smtClean="0"/>
          </a:p>
          <a:p>
            <a:r>
              <a:rPr lang="en-US" dirty="0" smtClean="0"/>
              <a:t>The main factors Program Directors are looking for are USMLE scores and letters of recommendation</a:t>
            </a:r>
          </a:p>
          <a:p>
            <a:r>
              <a:rPr lang="en-US" dirty="0" smtClean="0"/>
              <a:t>Many programs will look into research experience as well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79110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residency in the US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Candidates who have research experience and publication do not only show commitment to the medical development but also analytic skills, ambition, productivity, and in some ways intelligence.</a:t>
            </a:r>
          </a:p>
          <a:p>
            <a:r>
              <a:rPr lang="en-US" dirty="0" smtClean="0"/>
              <a:t>Many university programs are looking for the research experience among their applicants</a:t>
            </a:r>
          </a:p>
          <a:p>
            <a:r>
              <a:rPr lang="en-US" dirty="0" smtClean="0"/>
              <a:t>Our program will help you with the project and provide the letter of recommendation, both are essential for a successful match into residency.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28344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 residency in the US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could especially be important when other factors such as USMLE scores have not been satisfactory. </a:t>
            </a: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/>
              <a:t>important factor is LORs, preferably from American doctors and </a:t>
            </a:r>
            <a:r>
              <a:rPr lang="en-US" dirty="0" smtClean="0"/>
              <a:t>scientists</a:t>
            </a:r>
            <a:r>
              <a:rPr lang="en-US" dirty="0"/>
              <a:t> </a:t>
            </a:r>
            <a:r>
              <a:rPr lang="en-US" dirty="0" smtClean="0"/>
              <a:t>from well known institutions.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43249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Historically, people who conducted research made discoveries that are essential for us human today. </a:t>
            </a:r>
          </a:p>
          <a:p>
            <a:r>
              <a:rPr lang="en-US" dirty="0" smtClean="0"/>
              <a:t>This trend is becoming more and more popular today</a:t>
            </a:r>
          </a:p>
          <a:p>
            <a:r>
              <a:rPr lang="en-US" dirty="0" smtClean="0"/>
              <a:t>Participation in this program will provide with essential knowledge and skills to perform basic-level research</a:t>
            </a:r>
          </a:p>
          <a:p>
            <a:r>
              <a:rPr lang="en-US" dirty="0" smtClean="0"/>
              <a:t>Research experience will improve your chances for a successful career including matching into competitive residency program in the US and for future graduate program application and job application</a:t>
            </a:r>
          </a:p>
          <a:p>
            <a:r>
              <a:rPr lang="en-US" smtClean="0"/>
              <a:t>Research </a:t>
            </a:r>
            <a:r>
              <a:rPr lang="en-US" dirty="0" smtClean="0"/>
              <a:t>will develop your critical thinking and analytic performance.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42311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3419475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5536" y="3140968"/>
            <a:ext cx="29523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  <a:t>Course 2</a:t>
            </a:r>
            <a:br>
              <a:rPr lang="en-US" sz="5300" b="1" dirty="0" smtClean="0">
                <a:solidFill>
                  <a:srgbClr val="0D5668"/>
                </a:solidFill>
                <a:latin typeface="Times"/>
                <a:cs typeface="Times"/>
              </a:rPr>
            </a:br>
            <a:r>
              <a:rPr lang="en-US" sz="3600" dirty="0" smtClean="0">
                <a:solidFill>
                  <a:srgbClr val="0D5668"/>
                </a:solidFill>
                <a:latin typeface="Times"/>
                <a:cs typeface="Times"/>
              </a:rPr>
              <a:t>The Importance of Research</a:t>
            </a:r>
            <a:endParaRPr lang="en-US" sz="3600" dirty="0">
              <a:solidFill>
                <a:srgbClr val="0D5668"/>
              </a:solidFill>
              <a:latin typeface="Times"/>
              <a:cs typeface="Times"/>
            </a:endParaRPr>
          </a:p>
        </p:txBody>
      </p:sp>
      <p:pic>
        <p:nvPicPr>
          <p:cNvPr id="7" name="Picture 6" descr="dna-163466_128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492896"/>
            <a:ext cx="460851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9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historic perspective of research</a:t>
            </a:r>
          </a:p>
          <a:p>
            <a:r>
              <a:rPr lang="en-US" dirty="0" smtClean="0"/>
              <a:t>Illustration of recent advances in research </a:t>
            </a:r>
          </a:p>
          <a:p>
            <a:r>
              <a:rPr lang="en-US" dirty="0" smtClean="0"/>
              <a:t>How to read the medical literature</a:t>
            </a:r>
          </a:p>
          <a:p>
            <a:r>
              <a:rPr lang="en-US" dirty="0" smtClean="0"/>
              <a:t>Why research is important for you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2131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first trial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Bible described the first “research” trial around 600 before Christ. </a:t>
            </a:r>
          </a:p>
          <a:p>
            <a:r>
              <a:rPr lang="en-US" dirty="0" smtClean="0"/>
              <a:t>The king of Babylon Nebuchadnezzar asked people to only eat meat and only to drink wine.</a:t>
            </a:r>
          </a:p>
          <a:p>
            <a:r>
              <a:rPr lang="en-US" dirty="0" smtClean="0"/>
              <a:t>A few people declined the above recommendation and “self-randomized” to vegetarian diet</a:t>
            </a:r>
          </a:p>
          <a:p>
            <a:r>
              <a:rPr lang="en-US" dirty="0" smtClean="0"/>
              <a:t>The results were that the </a:t>
            </a:r>
            <a:r>
              <a:rPr lang="en-US" dirty="0"/>
              <a:t>v</a:t>
            </a:r>
            <a:r>
              <a:rPr lang="en-US" dirty="0" smtClean="0"/>
              <a:t>egetarians appeared to be better nourished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5741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Another famous trial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1747 after Christ</a:t>
            </a:r>
          </a:p>
          <a:p>
            <a:r>
              <a:rPr lang="en-US" sz="2800" dirty="0" smtClean="0"/>
              <a:t>The disease Scurvy was common among sailors and was caused by the deficit of vitamin C.</a:t>
            </a:r>
          </a:p>
          <a:p>
            <a:r>
              <a:rPr lang="en-US" sz="2800" dirty="0" smtClean="0"/>
              <a:t>Lind, the surgeon at the ship Salisbury, randomized 12 sailors to different diets one of which was lemons and oranges.</a:t>
            </a:r>
          </a:p>
          <a:p>
            <a:r>
              <a:rPr lang="en-US" sz="2800" dirty="0" smtClean="0"/>
              <a:t>Sailors on the citrus diet had improvement of their symptoms in just 6 days.</a:t>
            </a:r>
          </a:p>
          <a:p>
            <a:r>
              <a:rPr lang="en-US" sz="2800" dirty="0" smtClean="0"/>
              <a:t>Other sailors did not get better as they got </a:t>
            </a:r>
            <a:r>
              <a:rPr lang="en-US" sz="2800" i="1" dirty="0" smtClean="0"/>
              <a:t>placebo</a:t>
            </a:r>
            <a:r>
              <a:rPr lang="en-US" sz="2800" dirty="0" smtClean="0"/>
              <a:t> (same diet) instead of the intervention (citrus diet)</a:t>
            </a:r>
          </a:p>
          <a:p>
            <a:r>
              <a:rPr lang="en-US" sz="2800" dirty="0" smtClean="0"/>
              <a:t>This is another example of a “research” trial” back in the days.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27065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Placebo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in 1811 by Hooper’s Medical dictionary</a:t>
            </a:r>
            <a:r>
              <a:rPr lang="en-US" dirty="0"/>
              <a:t> </a:t>
            </a:r>
            <a:r>
              <a:rPr lang="en-US" dirty="0" smtClean="0"/>
              <a:t>as: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A</a:t>
            </a:r>
            <a:r>
              <a:rPr lang="en-US" dirty="0" smtClean="0"/>
              <a:t>n epithet given to any medicine more to please than benefit the patient.”</a:t>
            </a:r>
          </a:p>
          <a:p>
            <a:r>
              <a:rPr lang="en-US" dirty="0" smtClean="0"/>
              <a:t>Placebo and control group allow us to </a:t>
            </a:r>
            <a:r>
              <a:rPr lang="en-US" i="1" dirty="0" smtClean="0"/>
              <a:t>compare</a:t>
            </a:r>
            <a:r>
              <a:rPr lang="en-US" dirty="0" smtClean="0"/>
              <a:t> the treatments/intervention (or treatment and the absence of one).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2898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Discovery of Programmed Cell Death </a:t>
            </a:r>
            <a:r>
              <a:rPr lang="en-US" b="1" dirty="0" err="1" smtClean="0"/>
              <a:t>immunoreceptors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 receptors were discovered in 1992</a:t>
            </a:r>
          </a:p>
          <a:p>
            <a:r>
              <a:rPr lang="en-US" dirty="0" smtClean="0"/>
              <a:t>Initially, it was thought to be directly involved in programmed cell death.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6646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Current understanding of PD-1 receptors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Mice without PD-1 gene (</a:t>
            </a:r>
            <a:r>
              <a:rPr lang="en-US" i="1" dirty="0" err="1" smtClean="0"/>
              <a:t>Pdcd</a:t>
            </a:r>
            <a:r>
              <a:rPr lang="en-US" i="1" baseline="30000" dirty="0" smtClean="0"/>
              <a:t>-/-</a:t>
            </a:r>
            <a:r>
              <a:rPr lang="en-US" dirty="0" smtClean="0"/>
              <a:t>) developed lupus-like symptoms in about 50% of cases.</a:t>
            </a:r>
          </a:p>
          <a:p>
            <a:r>
              <a:rPr lang="en-US" dirty="0" smtClean="0"/>
              <a:t>PD-1 is an </a:t>
            </a:r>
            <a:r>
              <a:rPr lang="en-US" dirty="0" err="1" smtClean="0"/>
              <a:t>immunoreceptor</a:t>
            </a:r>
            <a:r>
              <a:rPr lang="en-US" dirty="0" smtClean="0"/>
              <a:t> which plays an important role in down-regulating the immune system.</a:t>
            </a:r>
          </a:p>
          <a:p>
            <a:r>
              <a:rPr lang="en-US" dirty="0" smtClean="0"/>
              <a:t>PD-1 has 2 ligands, PDL-1 and PDL-2. They are </a:t>
            </a:r>
            <a:r>
              <a:rPr lang="en-US" dirty="0" err="1" smtClean="0"/>
              <a:t>upregulated</a:t>
            </a:r>
            <a:r>
              <a:rPr lang="en-US" dirty="0" smtClean="0"/>
              <a:t> by various stimuli including lipopolysaccharide, IFN</a:t>
            </a:r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640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about PD receptors today?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25 years later we have the new class of medication used in the treatment of cancer.</a:t>
            </a:r>
          </a:p>
          <a:p>
            <a:r>
              <a:rPr lang="en-US" dirty="0" err="1" smtClean="0"/>
              <a:t>Nivolumab</a:t>
            </a:r>
            <a:r>
              <a:rPr lang="en-US" dirty="0" smtClean="0"/>
              <a:t>, </a:t>
            </a:r>
            <a:r>
              <a:rPr lang="en-US" dirty="0" err="1" smtClean="0"/>
              <a:t>Pembrolizumab</a:t>
            </a:r>
            <a:r>
              <a:rPr lang="en-US" dirty="0" smtClean="0"/>
              <a:t> block PD-1 receptor and </a:t>
            </a:r>
            <a:r>
              <a:rPr lang="en-US" dirty="0" err="1" smtClean="0"/>
              <a:t>upregulate</a:t>
            </a:r>
            <a:r>
              <a:rPr lang="en-US" dirty="0" smtClean="0"/>
              <a:t> the immune response, make the cancer cells visible to immune system which then attacks and eliminates them.</a:t>
            </a:r>
          </a:p>
          <a:p>
            <a:r>
              <a:rPr lang="en-US" dirty="0" smtClean="0"/>
              <a:t>As you see, this was a long trend of discoveries until it ultimately resulted in a breakthrough in cancer treatment.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18208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Performing research and reading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If</a:t>
            </a:r>
            <a:r>
              <a:rPr lang="en-US" dirty="0" smtClean="0"/>
              <a:t> you learn and do research yourself, you WILL understand the medical literature because it always follows a systematic approach and methodology</a:t>
            </a:r>
          </a:p>
          <a:p>
            <a:r>
              <a:rPr lang="en-US" dirty="0" smtClean="0"/>
              <a:t>Virtually any article you read will operate with terms of methods of research</a:t>
            </a:r>
            <a:r>
              <a:rPr lang="en-US" dirty="0"/>
              <a:t> </a:t>
            </a:r>
            <a:r>
              <a:rPr lang="en-US" dirty="0" smtClean="0"/>
              <a:t>and statistical parameters.</a:t>
            </a:r>
          </a:p>
          <a:p>
            <a:r>
              <a:rPr lang="en-US" dirty="0" smtClean="0"/>
              <a:t>You will develop your critical thinking </a:t>
            </a:r>
          </a:p>
          <a:p>
            <a:r>
              <a:rPr lang="en-US" dirty="0" smtClean="0"/>
              <a:t>Research also enables </a:t>
            </a:r>
            <a:r>
              <a:rPr lang="en-US" dirty="0"/>
              <a:t>you to evaluate the validity of new research studies and be familiar with the process of how guidelines are developed. </a:t>
            </a:r>
            <a:r>
              <a:rPr lang="en-US" dirty="0" smtClean="0"/>
              <a:t>Thus, it allows you to conclude if a discovery is meaningful or significant. </a:t>
            </a:r>
          </a:p>
          <a:p>
            <a:r>
              <a:rPr lang="en-US" dirty="0" smtClean="0"/>
              <a:t>It </a:t>
            </a:r>
            <a:r>
              <a:rPr lang="en-US" dirty="0"/>
              <a:t>allows you to be curious and question things in a proper way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52780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Copyright @ 2017 Ivy Research Link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 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358774"/>
          </a:xfrm>
          <a:prstGeom prst="rect">
            <a:avLst/>
          </a:prstGeom>
          <a:solidFill>
            <a:srgbClr val="0D5668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Course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2 </a:t>
            </a:r>
            <a:r>
              <a:rPr lang="mr-IN" sz="2000" dirty="0" smtClean="0">
                <a:solidFill>
                  <a:schemeClr val="bg1"/>
                </a:solidFill>
                <a:latin typeface="Times"/>
                <a:cs typeface="Times"/>
              </a:rPr>
              <a:t>–</a:t>
            </a:r>
            <a:r>
              <a:rPr lang="sv-SE" sz="2000" dirty="0" smtClean="0">
                <a:solidFill>
                  <a:schemeClr val="bg1"/>
                </a:solidFill>
                <a:latin typeface="Times"/>
                <a:cs typeface="Times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"/>
                <a:cs typeface="Times"/>
              </a:rPr>
              <a:t>Importance of Research </a:t>
            </a:r>
            <a:endParaRPr lang="en-US" sz="20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127830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1169</Words>
  <Application>Microsoft Macintosh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Тема Office</vt:lpstr>
      <vt:lpstr>PowerPoint Presentation</vt:lpstr>
      <vt:lpstr>Objective</vt:lpstr>
      <vt:lpstr>The first trial</vt:lpstr>
      <vt:lpstr>Another famous trial</vt:lpstr>
      <vt:lpstr>Placebo</vt:lpstr>
      <vt:lpstr>Discovery of Programmed Cell Death immunoreceptors</vt:lpstr>
      <vt:lpstr>Current understanding of PD-1 receptors</vt:lpstr>
      <vt:lpstr>What about PD receptors today?</vt:lpstr>
      <vt:lpstr>Performing research and reading</vt:lpstr>
      <vt:lpstr>Research in your life</vt:lpstr>
      <vt:lpstr>New opportunities with research</vt:lpstr>
      <vt:lpstr>If you plan to apply for residency training in the US</vt:lpstr>
      <vt:lpstr>Finding residency in the US</vt:lpstr>
      <vt:lpstr>Finding residency in the US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research</dc:title>
  <dc:creator>Rasikh</dc:creator>
  <cp:lastModifiedBy>Raman</cp:lastModifiedBy>
  <cp:revision>23</cp:revision>
  <dcterms:created xsi:type="dcterms:W3CDTF">2017-07-14T22:38:14Z</dcterms:created>
  <dcterms:modified xsi:type="dcterms:W3CDTF">2017-07-22T17:39:53Z</dcterms:modified>
</cp:coreProperties>
</file>