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8" r:id="rId18"/>
    <p:sldId id="272" r:id="rId19"/>
    <p:sldId id="273" r:id="rId20"/>
    <p:sldId id="274" r:id="rId21"/>
    <p:sldId id="275" r:id="rId22"/>
    <p:sldId id="276" r:id="rId23"/>
    <p:sldId id="277" r:id="rId24"/>
    <p:sldId id="280" r:id="rId25"/>
    <p:sldId id="282" r:id="rId26"/>
    <p:sldId id="281" r:id="rId27"/>
    <p:sldId id="279"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5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7/22/17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7/22/17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7/22/17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7/22/17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7/22/17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7/22/17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7/22/17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7/22/17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7/22/17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7/22/17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7/22/17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7/22/17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3419475"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
        <p:nvSpPr>
          <p:cNvPr id="8" name="Заголовок 1"/>
          <p:cNvSpPr txBox="1">
            <a:spLocks/>
          </p:cNvSpPr>
          <p:nvPr/>
        </p:nvSpPr>
        <p:spPr>
          <a:xfrm>
            <a:off x="395536" y="3140968"/>
            <a:ext cx="2952328" cy="1470025"/>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300" b="1" dirty="0" smtClean="0">
                <a:solidFill>
                  <a:srgbClr val="0D5668"/>
                </a:solidFill>
                <a:latin typeface="Times"/>
                <a:cs typeface="Times"/>
              </a:rPr>
              <a:t>Course 3</a:t>
            </a:r>
            <a:br>
              <a:rPr lang="en-US" sz="5300" b="1" dirty="0" smtClean="0">
                <a:solidFill>
                  <a:srgbClr val="0D5668"/>
                </a:solidFill>
                <a:latin typeface="Times"/>
                <a:cs typeface="Times"/>
              </a:rPr>
            </a:br>
            <a:r>
              <a:rPr lang="en-US" sz="3600" dirty="0" smtClean="0">
                <a:solidFill>
                  <a:srgbClr val="0D5668"/>
                </a:solidFill>
                <a:latin typeface="Times"/>
                <a:cs typeface="Times"/>
              </a:rPr>
              <a:t>Different types of Clinical Research Designs</a:t>
            </a:r>
            <a:endParaRPr lang="en-US" sz="3600" dirty="0">
              <a:solidFill>
                <a:srgbClr val="0D5668"/>
              </a:solidFill>
              <a:latin typeface="Times"/>
              <a:cs typeface="Times"/>
            </a:endParaRPr>
          </a:p>
        </p:txBody>
      </p:sp>
      <p:pic>
        <p:nvPicPr>
          <p:cNvPr id="2" name="Picture 1" descr="ball-443852_128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2132856"/>
            <a:ext cx="4690078" cy="3312368"/>
          </a:xfrm>
          <a:prstGeom prst="rect">
            <a:avLst/>
          </a:prstGeom>
        </p:spPr>
      </p:pic>
    </p:spTree>
    <p:extLst>
      <p:ext uri="{BB962C8B-B14F-4D97-AF65-F5344CB8AC3E}">
        <p14:creationId xmlns:p14="http://schemas.microsoft.com/office/powerpoint/2010/main" val="36656344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rmAutofit fontScale="90000"/>
          </a:bodyPr>
          <a:lstStyle/>
          <a:p>
            <a:r>
              <a:rPr lang="en-US" b="1" dirty="0"/>
              <a:t>Cohort Study (Prospective Observational Study)</a:t>
            </a:r>
          </a:p>
        </p:txBody>
      </p:sp>
      <p:sp>
        <p:nvSpPr>
          <p:cNvPr id="3" name="Объект 2"/>
          <p:cNvSpPr>
            <a:spLocks noGrp="1"/>
          </p:cNvSpPr>
          <p:nvPr>
            <p:ph idx="1"/>
          </p:nvPr>
        </p:nvSpPr>
        <p:spPr>
          <a:xfrm>
            <a:off x="467544" y="1844824"/>
            <a:ext cx="8229600" cy="4525963"/>
          </a:xfrm>
        </p:spPr>
        <p:txBody>
          <a:bodyPr/>
          <a:lstStyle/>
          <a:p>
            <a:r>
              <a:rPr lang="en-US" dirty="0"/>
              <a:t>A clinical research study in which people who presently have a certain condition or receive a particular treatment are followed over time and compared with another group of people who are not affected by the </a:t>
            </a:r>
            <a:r>
              <a:rPr lang="en-US" dirty="0" smtClean="0"/>
              <a:t>condition.</a:t>
            </a:r>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3512189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en-US" b="1" dirty="0" smtClean="0"/>
              <a:t>Prospective and retrospective cohort studies</a:t>
            </a:r>
            <a:endParaRPr lang="en-US" b="1" dirty="0"/>
          </a:p>
        </p:txBody>
      </p:sp>
      <p:sp>
        <p:nvSpPr>
          <p:cNvPr id="3" name="Объект 2"/>
          <p:cNvSpPr>
            <a:spLocks noGrp="1"/>
          </p:cNvSpPr>
          <p:nvPr>
            <p:ph idx="1"/>
          </p:nvPr>
        </p:nvSpPr>
        <p:spPr/>
        <p:txBody>
          <a:bodyPr>
            <a:normAutofit fontScale="92500" lnSpcReduction="10000"/>
          </a:bodyPr>
          <a:lstStyle/>
          <a:p>
            <a:r>
              <a:rPr lang="en-US" b="1" dirty="0" smtClean="0"/>
              <a:t>1. Prospective trials</a:t>
            </a:r>
            <a:r>
              <a:rPr lang="en-US" dirty="0"/>
              <a:t>:</a:t>
            </a:r>
            <a:r>
              <a:rPr lang="en-US" dirty="0" smtClean="0"/>
              <a:t> </a:t>
            </a:r>
          </a:p>
          <a:p>
            <a:pPr lvl="1"/>
            <a:r>
              <a:rPr lang="en-US" dirty="0" smtClean="0"/>
              <a:t>Here, </a:t>
            </a:r>
            <a:r>
              <a:rPr lang="en-US" dirty="0"/>
              <a:t>at the time that the investigators begin enrolling </a:t>
            </a:r>
            <a:r>
              <a:rPr lang="en-US" dirty="0" smtClean="0"/>
              <a:t>subjects (people) </a:t>
            </a:r>
            <a:r>
              <a:rPr lang="en-US" dirty="0"/>
              <a:t>and collecting baseline exposure information, none of the subjects has developed any of the outcomes of interest</a:t>
            </a:r>
            <a:r>
              <a:rPr lang="en-US" dirty="0" smtClean="0"/>
              <a:t>.</a:t>
            </a:r>
          </a:p>
          <a:p>
            <a:pPr lvl="1"/>
            <a:r>
              <a:rPr lang="en-US" dirty="0" smtClean="0"/>
              <a:t>After </a:t>
            </a:r>
            <a:r>
              <a:rPr lang="en-US" dirty="0"/>
              <a:t>baseline information is collected, subjects in a prospective cohort study are then followed "longitudinally," i.e. over a period of time, usually for years, to determine if and when they become diseased and whether their exposure status changes </a:t>
            </a:r>
            <a:r>
              <a:rPr lang="en-US" dirty="0" smtClean="0"/>
              <a:t>outcomes.</a:t>
            </a: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664724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Prospective cohort studies</a:t>
            </a:r>
            <a:endParaRPr lang="en-US" b="1" dirty="0"/>
          </a:p>
        </p:txBody>
      </p:sp>
      <p:sp>
        <p:nvSpPr>
          <p:cNvPr id="3" name="Объект 2"/>
          <p:cNvSpPr>
            <a:spLocks noGrp="1"/>
          </p:cNvSpPr>
          <p:nvPr>
            <p:ph idx="1"/>
          </p:nvPr>
        </p:nvSpPr>
        <p:spPr/>
        <p:txBody>
          <a:bodyPr>
            <a:normAutofit fontScale="85000" lnSpcReduction="10000"/>
          </a:bodyPr>
          <a:lstStyle/>
          <a:p>
            <a:r>
              <a:rPr lang="en-US" i="1" dirty="0" smtClean="0"/>
              <a:t>Advantages:</a:t>
            </a:r>
            <a:endParaRPr lang="en-US" dirty="0" smtClean="0"/>
          </a:p>
          <a:p>
            <a:pPr marL="0" indent="0">
              <a:buNone/>
            </a:pPr>
            <a:r>
              <a:rPr lang="en-US" i="1" dirty="0"/>
              <a:t> </a:t>
            </a:r>
            <a:r>
              <a:rPr lang="en-US" dirty="0" smtClean="0"/>
              <a:t>- recall bias is minimized</a:t>
            </a:r>
          </a:p>
          <a:p>
            <a:pPr marL="0" indent="0">
              <a:buNone/>
            </a:pPr>
            <a:r>
              <a:rPr lang="en-US" dirty="0" smtClean="0"/>
              <a:t> - can evaluate multiple effects of a single exposure</a:t>
            </a:r>
          </a:p>
          <a:p>
            <a:pPr marL="0" indent="0">
              <a:buNone/>
            </a:pPr>
            <a:r>
              <a:rPr lang="en-US" dirty="0"/>
              <a:t> </a:t>
            </a:r>
            <a:r>
              <a:rPr lang="en-US" dirty="0" smtClean="0"/>
              <a:t>- incidence can be measured directly</a:t>
            </a:r>
            <a:endParaRPr lang="en-US" dirty="0"/>
          </a:p>
          <a:p>
            <a:r>
              <a:rPr lang="en-US" i="1" dirty="0" smtClean="0"/>
              <a:t>Disadvantages:</a:t>
            </a:r>
          </a:p>
          <a:p>
            <a:pPr marL="0" indent="0">
              <a:buNone/>
            </a:pPr>
            <a:r>
              <a:rPr lang="en-US" dirty="0" smtClean="0"/>
              <a:t> - need to follow large number of subjects for a long time</a:t>
            </a:r>
          </a:p>
          <a:p>
            <a:pPr marL="0" indent="0">
              <a:buNone/>
            </a:pPr>
            <a:r>
              <a:rPr lang="en-US" dirty="0"/>
              <a:t> </a:t>
            </a:r>
            <a:r>
              <a:rPr lang="en-US" dirty="0" smtClean="0"/>
              <a:t>- can be expensive and time consuming</a:t>
            </a:r>
          </a:p>
          <a:p>
            <a:pPr marL="0" indent="0">
              <a:buNone/>
            </a:pPr>
            <a:r>
              <a:rPr lang="en-US" dirty="0"/>
              <a:t> </a:t>
            </a:r>
            <a:r>
              <a:rPr lang="en-US" dirty="0" smtClean="0"/>
              <a:t>- not good for diseases which are rare and have long    latency</a:t>
            </a:r>
          </a:p>
          <a:p>
            <a:pPr marL="0" indent="0">
              <a:buNone/>
            </a:pPr>
            <a:r>
              <a:rPr lang="en-US" dirty="0"/>
              <a:t> - </a:t>
            </a:r>
            <a:r>
              <a:rPr lang="en-US" dirty="0" smtClean="0"/>
              <a:t>differential </a:t>
            </a:r>
            <a:r>
              <a:rPr lang="en-US" dirty="0"/>
              <a:t>loss to follow up can introduce bias</a:t>
            </a: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2888489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Retrospective cohort studies.</a:t>
            </a:r>
            <a:endParaRPr lang="en-US" b="1" dirty="0"/>
          </a:p>
        </p:txBody>
      </p:sp>
      <p:sp>
        <p:nvSpPr>
          <p:cNvPr id="3" name="Объект 2"/>
          <p:cNvSpPr>
            <a:spLocks noGrp="1"/>
          </p:cNvSpPr>
          <p:nvPr>
            <p:ph idx="1"/>
          </p:nvPr>
        </p:nvSpPr>
        <p:spPr/>
        <p:txBody>
          <a:bodyPr>
            <a:normAutofit fontScale="92500"/>
          </a:bodyPr>
          <a:lstStyle/>
          <a:p>
            <a:r>
              <a:rPr lang="en-US" b="1" dirty="0"/>
              <a:t>2. </a:t>
            </a:r>
            <a:r>
              <a:rPr lang="en-US" b="1" dirty="0" smtClean="0"/>
              <a:t>Retrospective trial</a:t>
            </a:r>
          </a:p>
          <a:p>
            <a:pPr lvl="1"/>
            <a:r>
              <a:rPr lang="en-US" dirty="0" smtClean="0"/>
              <a:t>The </a:t>
            </a:r>
            <a:r>
              <a:rPr lang="en-US" dirty="0"/>
              <a:t>investigators conceive the study and begin identifying and enrolling subjects after outcomes have already occurred</a:t>
            </a:r>
            <a:r>
              <a:rPr lang="en-US" dirty="0" smtClean="0"/>
              <a:t>.</a:t>
            </a:r>
          </a:p>
          <a:p>
            <a:pPr lvl="1"/>
            <a:r>
              <a:rPr lang="en-US" dirty="0" smtClean="0"/>
              <a:t>It is </a:t>
            </a:r>
            <a:r>
              <a:rPr lang="en-US" dirty="0"/>
              <a:t>performed post-hoc, as the cohort is followed retrospectively</a:t>
            </a:r>
            <a:r>
              <a:rPr lang="en-US" dirty="0" smtClean="0"/>
              <a:t>.</a:t>
            </a:r>
          </a:p>
          <a:p>
            <a:pPr lvl="1"/>
            <a:r>
              <a:rPr lang="en-US" dirty="0"/>
              <a:t>The time to complete a retrospective study is only as long as it takes to collect and interpret the </a:t>
            </a:r>
            <a:r>
              <a:rPr lang="en-US" dirty="0" smtClean="0"/>
              <a:t>data (much less than time required for prospective study)</a:t>
            </a:r>
          </a:p>
          <a:p>
            <a:pPr lvl="1"/>
            <a:r>
              <a:rPr lang="en-US" dirty="0" smtClean="0"/>
              <a:t>Cheaper to perform this type of trials</a:t>
            </a:r>
            <a:endParaRPr lang="en-US" dirty="0"/>
          </a:p>
          <a:p>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968178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Retrospective cohort studies, cont.</a:t>
            </a:r>
            <a:endParaRPr lang="en-US" b="1" dirty="0"/>
          </a:p>
        </p:txBody>
      </p:sp>
      <p:sp>
        <p:nvSpPr>
          <p:cNvPr id="3" name="Объект 2"/>
          <p:cNvSpPr>
            <a:spLocks noGrp="1"/>
          </p:cNvSpPr>
          <p:nvPr>
            <p:ph idx="1"/>
          </p:nvPr>
        </p:nvSpPr>
        <p:spPr/>
        <p:txBody>
          <a:bodyPr>
            <a:normAutofit fontScale="85000" lnSpcReduction="10000"/>
          </a:bodyPr>
          <a:lstStyle/>
          <a:p>
            <a:r>
              <a:rPr lang="en-US" i="1" dirty="0" smtClean="0"/>
              <a:t>Advantages:</a:t>
            </a:r>
          </a:p>
          <a:p>
            <a:pPr marL="0" indent="0">
              <a:buNone/>
            </a:pPr>
            <a:r>
              <a:rPr lang="en-US" dirty="0" smtClean="0"/>
              <a:t> - can be performed in short period of time</a:t>
            </a:r>
          </a:p>
          <a:p>
            <a:pPr marL="0" indent="0">
              <a:buNone/>
            </a:pPr>
            <a:r>
              <a:rPr lang="en-US" dirty="0" smtClean="0"/>
              <a:t> - potentially can address rare diseases</a:t>
            </a:r>
          </a:p>
          <a:p>
            <a:pPr marL="0" indent="0">
              <a:buNone/>
            </a:pPr>
            <a:r>
              <a:rPr lang="en-US" dirty="0"/>
              <a:t> </a:t>
            </a:r>
            <a:r>
              <a:rPr lang="en-US" dirty="0" smtClean="0"/>
              <a:t>- cheaper to perform comparing to prospective studies</a:t>
            </a:r>
            <a:endParaRPr lang="en-US" dirty="0"/>
          </a:p>
          <a:p>
            <a:r>
              <a:rPr lang="en-US" i="1" dirty="0" smtClean="0"/>
              <a:t>Disadvantages:</a:t>
            </a:r>
          </a:p>
          <a:p>
            <a:pPr marL="0" indent="0">
              <a:buNone/>
            </a:pPr>
            <a:r>
              <a:rPr lang="en-US" dirty="0"/>
              <a:t> </a:t>
            </a:r>
            <a:r>
              <a:rPr lang="en-US" dirty="0" smtClean="0"/>
              <a:t>- data may be of poor quality</a:t>
            </a:r>
          </a:p>
          <a:p>
            <a:pPr marL="0" indent="0">
              <a:buNone/>
            </a:pPr>
            <a:r>
              <a:rPr lang="en-US" dirty="0"/>
              <a:t> - </a:t>
            </a:r>
            <a:r>
              <a:rPr lang="en-US" dirty="0" smtClean="0"/>
              <a:t>it </a:t>
            </a:r>
            <a:r>
              <a:rPr lang="en-US" dirty="0"/>
              <a:t>may be difficult to identify an appropriate exposed cohort and an appropriate comparison </a:t>
            </a:r>
            <a:r>
              <a:rPr lang="en-US" dirty="0" smtClean="0"/>
              <a:t>group</a:t>
            </a:r>
          </a:p>
          <a:p>
            <a:pPr marL="0" indent="0">
              <a:buNone/>
            </a:pPr>
            <a:r>
              <a:rPr lang="en-US" dirty="0"/>
              <a:t> </a:t>
            </a:r>
            <a:r>
              <a:rPr lang="en-US" dirty="0" smtClean="0"/>
              <a:t>- different types of bias are more likely to occur</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83609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Case-control study</a:t>
            </a:r>
            <a:endParaRPr lang="en-US" b="1" dirty="0"/>
          </a:p>
        </p:txBody>
      </p:sp>
      <p:sp>
        <p:nvSpPr>
          <p:cNvPr id="3" name="Объект 2"/>
          <p:cNvSpPr>
            <a:spLocks noGrp="1"/>
          </p:cNvSpPr>
          <p:nvPr>
            <p:ph idx="1"/>
          </p:nvPr>
        </p:nvSpPr>
        <p:spPr/>
        <p:txBody>
          <a:bodyPr>
            <a:normAutofit lnSpcReduction="10000"/>
          </a:bodyPr>
          <a:lstStyle/>
          <a:p>
            <a:r>
              <a:rPr lang="en-US" dirty="0"/>
              <a:t>Examines multiple exposures in relation to an outcome; subjects are defined as cases and controls, and exposure histories are </a:t>
            </a:r>
            <a:r>
              <a:rPr lang="en-US" dirty="0" smtClean="0"/>
              <a:t>compared.</a:t>
            </a:r>
          </a:p>
          <a:p>
            <a:r>
              <a:rPr lang="en-US" dirty="0" smtClean="0"/>
              <a:t>Difference from retrospective </a:t>
            </a:r>
            <a:r>
              <a:rPr lang="en-US" dirty="0"/>
              <a:t>cohort study: </a:t>
            </a:r>
            <a:r>
              <a:rPr lang="en-US" dirty="0" smtClean="0"/>
              <a:t>in </a:t>
            </a:r>
            <a:r>
              <a:rPr lang="en-US" dirty="0"/>
              <a:t>case control investigator splits individuals by disease status whereas in retrospective cohort, investigator splits study individuals by their exposure status.</a:t>
            </a:r>
          </a:p>
          <a:p>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951912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Systematic review</a:t>
            </a:r>
            <a:endParaRPr lang="en-US" b="1" dirty="0"/>
          </a:p>
        </p:txBody>
      </p:sp>
      <p:sp>
        <p:nvSpPr>
          <p:cNvPr id="3" name="Объект 2"/>
          <p:cNvSpPr>
            <a:spLocks noGrp="1"/>
          </p:cNvSpPr>
          <p:nvPr>
            <p:ph idx="1"/>
          </p:nvPr>
        </p:nvSpPr>
        <p:spPr/>
        <p:txBody>
          <a:bodyPr>
            <a:normAutofit fontScale="85000" lnSpcReduction="10000"/>
          </a:bodyPr>
          <a:lstStyle/>
          <a:p>
            <a:r>
              <a:rPr lang="en-US" dirty="0" smtClean="0"/>
              <a:t>This is a </a:t>
            </a:r>
            <a:r>
              <a:rPr lang="en-US" dirty="0"/>
              <a:t>summary of the clinical literature. </a:t>
            </a:r>
            <a:endParaRPr lang="en-US" dirty="0" smtClean="0"/>
          </a:p>
          <a:p>
            <a:r>
              <a:rPr lang="en-US" dirty="0" smtClean="0"/>
              <a:t>A </a:t>
            </a:r>
            <a:r>
              <a:rPr lang="en-US" dirty="0"/>
              <a:t>systematic review is a critical assessment and evaluation of all research studies that </a:t>
            </a:r>
            <a:r>
              <a:rPr lang="en-US" dirty="0" smtClean="0"/>
              <a:t>have been published and addresses </a:t>
            </a:r>
            <a:r>
              <a:rPr lang="en-US" dirty="0"/>
              <a:t>a particular clinical issue. </a:t>
            </a:r>
            <a:endParaRPr lang="en-US" dirty="0" smtClean="0"/>
          </a:p>
          <a:p>
            <a:r>
              <a:rPr lang="en-US" dirty="0" smtClean="0"/>
              <a:t>The </a:t>
            </a:r>
            <a:r>
              <a:rPr lang="en-US" dirty="0"/>
              <a:t>researchers use an organized method of locating, assembling, and evaluating a body of literature on a particular topic using a set of specific criteria. </a:t>
            </a:r>
            <a:endParaRPr lang="en-US" dirty="0" smtClean="0"/>
          </a:p>
          <a:p>
            <a:r>
              <a:rPr lang="en-US" dirty="0" smtClean="0"/>
              <a:t>A </a:t>
            </a:r>
            <a:r>
              <a:rPr lang="en-US" dirty="0"/>
              <a:t>systematic review typically includes a description of the findings of the collection of research studies. The systematic review may also include a quantitative pooling of data, called a meta-analysis.</a:t>
            </a:r>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2359127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Systematic review, cont.</a:t>
            </a:r>
            <a:endParaRPr lang="en-US" b="1" dirty="0"/>
          </a:p>
        </p:txBody>
      </p:sp>
      <p:sp>
        <p:nvSpPr>
          <p:cNvPr id="3" name="Объект 2"/>
          <p:cNvSpPr>
            <a:spLocks noGrp="1"/>
          </p:cNvSpPr>
          <p:nvPr>
            <p:ph idx="1"/>
          </p:nvPr>
        </p:nvSpPr>
        <p:spPr/>
        <p:txBody>
          <a:bodyPr/>
          <a:lstStyle/>
          <a:p>
            <a:r>
              <a:rPr lang="en-US" b="1" dirty="0" smtClean="0"/>
              <a:t>Advantages</a:t>
            </a:r>
            <a:r>
              <a:rPr lang="en-US" dirty="0" smtClean="0"/>
              <a:t>:</a:t>
            </a:r>
          </a:p>
          <a:p>
            <a:pPr marL="0" indent="0">
              <a:buNone/>
            </a:pPr>
            <a:r>
              <a:rPr lang="en-US" dirty="0" smtClean="0"/>
              <a:t> - can help reader to review large amount of data in a short period of time.</a:t>
            </a:r>
          </a:p>
          <a:p>
            <a:pPr marL="0" indent="0">
              <a:buNone/>
            </a:pPr>
            <a:r>
              <a:rPr lang="en-US" dirty="0"/>
              <a:t> </a:t>
            </a:r>
            <a:r>
              <a:rPr lang="en-US" dirty="0" smtClean="0"/>
              <a:t>- conclusions of reviews are in general more reliable than those of individual studies</a:t>
            </a:r>
            <a:endParaRPr lang="en-US" dirty="0"/>
          </a:p>
          <a:p>
            <a:r>
              <a:rPr lang="en-US" b="1" dirty="0" smtClean="0"/>
              <a:t>Disadvantages</a:t>
            </a:r>
            <a:r>
              <a:rPr lang="en-US" dirty="0" smtClean="0"/>
              <a:t>:</a:t>
            </a:r>
          </a:p>
          <a:p>
            <a:pPr marL="0" indent="0">
              <a:buNone/>
            </a:pPr>
            <a:r>
              <a:rPr lang="en-US" dirty="0"/>
              <a:t> </a:t>
            </a:r>
            <a:r>
              <a:rPr lang="en-US" dirty="0" smtClean="0"/>
              <a:t>- unpublished studies will not be included and this may be a source of bias</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233856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Steps in performing systematic review</a:t>
            </a:r>
            <a:endParaRPr lang="en-US" b="1" dirty="0"/>
          </a:p>
        </p:txBody>
      </p:sp>
      <p:sp>
        <p:nvSpPr>
          <p:cNvPr id="3" name="Объект 2"/>
          <p:cNvSpPr>
            <a:spLocks noGrp="1"/>
          </p:cNvSpPr>
          <p:nvPr>
            <p:ph idx="1"/>
          </p:nvPr>
        </p:nvSpPr>
        <p:spPr/>
        <p:txBody>
          <a:bodyPr>
            <a:normAutofit lnSpcReduction="10000"/>
          </a:bodyPr>
          <a:lstStyle/>
          <a:p>
            <a:r>
              <a:rPr lang="en-US" dirty="0"/>
              <a:t>Step 1: </a:t>
            </a:r>
            <a:r>
              <a:rPr lang="en-US" dirty="0" smtClean="0"/>
              <a:t>Framing </a:t>
            </a:r>
            <a:r>
              <a:rPr lang="en-US" dirty="0"/>
              <a:t>questions for a </a:t>
            </a:r>
            <a:r>
              <a:rPr lang="en-US" dirty="0" smtClean="0"/>
              <a:t>review.</a:t>
            </a:r>
          </a:p>
          <a:p>
            <a:pPr lvl="1"/>
            <a:r>
              <a:rPr lang="en-US" dirty="0"/>
              <a:t>The problems to be addressed by the review should be specified in the form of clear, unambiguous and structured questions before beginning the review work. </a:t>
            </a:r>
            <a:endParaRPr lang="en-US" dirty="0" smtClean="0"/>
          </a:p>
          <a:p>
            <a:pPr lvl="1"/>
            <a:r>
              <a:rPr lang="en-US" dirty="0" smtClean="0"/>
              <a:t>Once </a:t>
            </a:r>
            <a:r>
              <a:rPr lang="en-US" dirty="0"/>
              <a:t>the review questions have been set, modifications to the protocol should be allowed only if alternative ways of defining the populations, interventions, outcomes or study designs become </a:t>
            </a:r>
            <a:r>
              <a:rPr lang="en-US" dirty="0" smtClean="0"/>
              <a:t>apparent.</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4204579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Systematic review. Step 2.</a:t>
            </a:r>
            <a:endParaRPr lang="en-US" b="1" dirty="0"/>
          </a:p>
        </p:txBody>
      </p:sp>
      <p:sp>
        <p:nvSpPr>
          <p:cNvPr id="3" name="Объект 2"/>
          <p:cNvSpPr>
            <a:spLocks noGrp="1"/>
          </p:cNvSpPr>
          <p:nvPr>
            <p:ph idx="1"/>
          </p:nvPr>
        </p:nvSpPr>
        <p:spPr/>
        <p:txBody>
          <a:bodyPr/>
          <a:lstStyle/>
          <a:p>
            <a:r>
              <a:rPr lang="en-US" dirty="0" smtClean="0"/>
              <a:t>Step 2: Identifying </a:t>
            </a:r>
            <a:r>
              <a:rPr lang="en-US" dirty="0"/>
              <a:t>relevant </a:t>
            </a:r>
            <a:r>
              <a:rPr lang="en-US" dirty="0" smtClean="0"/>
              <a:t>work.</a:t>
            </a:r>
          </a:p>
          <a:p>
            <a:pPr lvl="1"/>
            <a:r>
              <a:rPr lang="en-US" dirty="0"/>
              <a:t>The search for studies should be extensive. Multiple resources (both computerized and printed) should be searched without language restrictions. </a:t>
            </a:r>
            <a:endParaRPr lang="en-US" dirty="0" smtClean="0"/>
          </a:p>
          <a:p>
            <a:pPr lvl="1"/>
            <a:r>
              <a:rPr lang="en-US" dirty="0" smtClean="0"/>
              <a:t>The </a:t>
            </a:r>
            <a:r>
              <a:rPr lang="en-US" dirty="0"/>
              <a:t>study selection criteria should flow directly from the review questions and be specified a priori. Reasons for inclusion and exclusion should be </a:t>
            </a:r>
            <a:r>
              <a:rPr lang="en-US" dirty="0" smtClean="0"/>
              <a:t>recorded.</a:t>
            </a:r>
          </a:p>
          <a:p>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406665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Objectives</a:t>
            </a:r>
            <a:endParaRPr lang="en-US" b="1" dirty="0"/>
          </a:p>
        </p:txBody>
      </p:sp>
      <p:sp>
        <p:nvSpPr>
          <p:cNvPr id="3" name="Объект 2"/>
          <p:cNvSpPr>
            <a:spLocks noGrp="1"/>
          </p:cNvSpPr>
          <p:nvPr>
            <p:ph idx="1"/>
          </p:nvPr>
        </p:nvSpPr>
        <p:spPr/>
        <p:txBody>
          <a:bodyPr/>
          <a:lstStyle/>
          <a:p>
            <a:r>
              <a:rPr lang="en-US" dirty="0" smtClean="0"/>
              <a:t>To learn about the main types of clinical research (study) designs.</a:t>
            </a:r>
          </a:p>
          <a:p>
            <a:r>
              <a:rPr lang="en-US" dirty="0" smtClean="0"/>
              <a:t>To learn about advantages and disadvantages of each type of design</a:t>
            </a:r>
          </a:p>
          <a:p>
            <a:r>
              <a:rPr lang="en-US" dirty="0" smtClean="0"/>
              <a:t>To be able to choose the right type of trial for your research project</a:t>
            </a:r>
          </a:p>
          <a:p>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3659046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Systematic review. Step </a:t>
            </a:r>
            <a:r>
              <a:rPr lang="en-US" b="1" dirty="0" smtClean="0"/>
              <a:t>3.</a:t>
            </a:r>
            <a:endParaRPr lang="en-US" b="1" dirty="0"/>
          </a:p>
        </p:txBody>
      </p:sp>
      <p:sp>
        <p:nvSpPr>
          <p:cNvPr id="3" name="Объект 2"/>
          <p:cNvSpPr>
            <a:spLocks noGrp="1"/>
          </p:cNvSpPr>
          <p:nvPr>
            <p:ph idx="1"/>
          </p:nvPr>
        </p:nvSpPr>
        <p:spPr/>
        <p:txBody>
          <a:bodyPr>
            <a:normAutofit fontScale="77500" lnSpcReduction="20000"/>
          </a:bodyPr>
          <a:lstStyle/>
          <a:p>
            <a:r>
              <a:rPr lang="en-US" dirty="0"/>
              <a:t>Step </a:t>
            </a:r>
            <a:r>
              <a:rPr lang="en-US" dirty="0" smtClean="0"/>
              <a:t>3: </a:t>
            </a:r>
            <a:r>
              <a:rPr lang="en-US" dirty="0"/>
              <a:t>Assessing the quality of </a:t>
            </a:r>
            <a:r>
              <a:rPr lang="en-US" dirty="0" smtClean="0"/>
              <a:t>studies.</a:t>
            </a:r>
          </a:p>
          <a:p>
            <a:pPr lvl="1"/>
            <a:r>
              <a:rPr lang="en-US" dirty="0"/>
              <a:t>Study quality assessment is relevant to every step of a review. </a:t>
            </a:r>
            <a:endParaRPr lang="en-US" dirty="0" smtClean="0"/>
          </a:p>
          <a:p>
            <a:pPr lvl="1"/>
            <a:r>
              <a:rPr lang="en-US" dirty="0" smtClean="0"/>
              <a:t>Question formulation </a:t>
            </a:r>
            <a:r>
              <a:rPr lang="en-US" dirty="0"/>
              <a:t>and study selection </a:t>
            </a:r>
            <a:r>
              <a:rPr lang="en-US" dirty="0" smtClean="0"/>
              <a:t>criteria </a:t>
            </a:r>
            <a:r>
              <a:rPr lang="en-US" dirty="0"/>
              <a:t>should describe the minimum acceptable level of design. </a:t>
            </a:r>
            <a:endParaRPr lang="en-US" dirty="0" smtClean="0"/>
          </a:p>
          <a:p>
            <a:pPr lvl="1"/>
            <a:r>
              <a:rPr lang="en-US" dirty="0" smtClean="0"/>
              <a:t>Selected </a:t>
            </a:r>
            <a:r>
              <a:rPr lang="en-US" dirty="0"/>
              <a:t>studies should be subjected to a more refined quality assessment by use of general critical appraisal guides and design-based quality </a:t>
            </a:r>
            <a:r>
              <a:rPr lang="en-US" dirty="0" smtClean="0"/>
              <a:t>checklists. </a:t>
            </a:r>
          </a:p>
          <a:p>
            <a:pPr lvl="1"/>
            <a:r>
              <a:rPr lang="en-US" dirty="0" smtClean="0"/>
              <a:t>These </a:t>
            </a:r>
            <a:r>
              <a:rPr lang="en-US" dirty="0"/>
              <a:t>detailed quality assessments will be used for exploring heterogeneity and informing decisions regarding suitability </a:t>
            </a:r>
            <a:r>
              <a:rPr lang="en-US" dirty="0" smtClean="0"/>
              <a:t>of review. </a:t>
            </a:r>
          </a:p>
          <a:p>
            <a:pPr lvl="1"/>
            <a:r>
              <a:rPr lang="en-US" dirty="0" smtClean="0"/>
              <a:t>In </a:t>
            </a:r>
            <a:r>
              <a:rPr lang="en-US" dirty="0"/>
              <a:t>addition they help in assessing the strength of inferences and making recommendations for future </a:t>
            </a:r>
            <a:r>
              <a:rPr lang="en-US" dirty="0" smtClean="0"/>
              <a:t>research.</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3993155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Systematic review. Step </a:t>
            </a:r>
            <a:r>
              <a:rPr lang="en-US" b="1" dirty="0" smtClean="0"/>
              <a:t>4.</a:t>
            </a:r>
            <a:endParaRPr lang="en-US" b="1" dirty="0"/>
          </a:p>
        </p:txBody>
      </p:sp>
      <p:sp>
        <p:nvSpPr>
          <p:cNvPr id="3" name="Объект 2"/>
          <p:cNvSpPr>
            <a:spLocks noGrp="1"/>
          </p:cNvSpPr>
          <p:nvPr>
            <p:ph idx="1"/>
          </p:nvPr>
        </p:nvSpPr>
        <p:spPr/>
        <p:txBody>
          <a:bodyPr/>
          <a:lstStyle/>
          <a:p>
            <a:r>
              <a:rPr lang="en-US" dirty="0" smtClean="0"/>
              <a:t>Step 4: Summarizing </a:t>
            </a:r>
            <a:r>
              <a:rPr lang="en-US" dirty="0"/>
              <a:t>the </a:t>
            </a:r>
            <a:r>
              <a:rPr lang="en-US" dirty="0" smtClean="0"/>
              <a:t>evidence.</a:t>
            </a:r>
          </a:p>
          <a:p>
            <a:pPr lvl="1"/>
            <a:r>
              <a:rPr lang="en-US" dirty="0" smtClean="0"/>
              <a:t>To summarize </a:t>
            </a:r>
            <a:r>
              <a:rPr lang="en-US" dirty="0"/>
              <a:t>the evidence from studies of variable design and </a:t>
            </a:r>
            <a:r>
              <a:rPr lang="en-US" dirty="0" smtClean="0"/>
              <a:t>quality is not easy.</a:t>
            </a:r>
          </a:p>
          <a:p>
            <a:pPr lvl="1"/>
            <a:r>
              <a:rPr lang="en-US" dirty="0" smtClean="0"/>
              <a:t>Data </a:t>
            </a:r>
            <a:r>
              <a:rPr lang="en-US" dirty="0"/>
              <a:t>synthesis consists of tabulation of study characteristics, quality and </a:t>
            </a:r>
            <a:r>
              <a:rPr lang="en-US" dirty="0" smtClean="0"/>
              <a:t>effects. </a:t>
            </a:r>
          </a:p>
          <a:p>
            <a:pPr lvl="1"/>
            <a:r>
              <a:rPr lang="en-US" dirty="0"/>
              <a:t>I</a:t>
            </a:r>
            <a:r>
              <a:rPr lang="en-US" dirty="0" smtClean="0"/>
              <a:t>f you perform meta-analysis you should also use </a:t>
            </a:r>
            <a:r>
              <a:rPr lang="en-US" dirty="0"/>
              <a:t>of statistical methods for exploring differences between studies and combining their </a:t>
            </a:r>
            <a:r>
              <a:rPr lang="en-US" dirty="0" smtClean="0"/>
              <a:t>effects. </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2368166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Systematic </a:t>
            </a:r>
            <a:r>
              <a:rPr lang="en-US" b="1" dirty="0" smtClean="0"/>
              <a:t>review. Step 5.</a:t>
            </a:r>
            <a:endParaRPr lang="en-US" b="1" dirty="0"/>
          </a:p>
        </p:txBody>
      </p:sp>
      <p:sp>
        <p:nvSpPr>
          <p:cNvPr id="3" name="Объект 2"/>
          <p:cNvSpPr>
            <a:spLocks noGrp="1"/>
          </p:cNvSpPr>
          <p:nvPr>
            <p:ph idx="1"/>
          </p:nvPr>
        </p:nvSpPr>
        <p:spPr/>
        <p:txBody>
          <a:bodyPr/>
          <a:lstStyle/>
          <a:p>
            <a:r>
              <a:rPr lang="en-US" dirty="0"/>
              <a:t>Step </a:t>
            </a:r>
            <a:r>
              <a:rPr lang="en-US" dirty="0" smtClean="0"/>
              <a:t>5: Interpreting </a:t>
            </a:r>
            <a:r>
              <a:rPr lang="en-US" dirty="0"/>
              <a:t>the </a:t>
            </a:r>
            <a:r>
              <a:rPr lang="en-US" dirty="0" smtClean="0"/>
              <a:t>findings.</a:t>
            </a:r>
          </a:p>
          <a:p>
            <a:pPr lvl="1"/>
            <a:r>
              <a:rPr lang="en-US" dirty="0" smtClean="0"/>
              <a:t>The elaborate </a:t>
            </a:r>
            <a:r>
              <a:rPr lang="en-US" dirty="0"/>
              <a:t>efforts in searching an unusually large number of databases provide some safeguard against missing relevant </a:t>
            </a:r>
            <a:r>
              <a:rPr lang="en-US" dirty="0" smtClean="0"/>
              <a:t>studies.</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750834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Meta-analysis</a:t>
            </a:r>
            <a:endParaRPr lang="en-US" b="1" dirty="0"/>
          </a:p>
        </p:txBody>
      </p:sp>
      <p:sp>
        <p:nvSpPr>
          <p:cNvPr id="3" name="Объект 2"/>
          <p:cNvSpPr>
            <a:spLocks noGrp="1"/>
          </p:cNvSpPr>
          <p:nvPr>
            <p:ph idx="1"/>
          </p:nvPr>
        </p:nvSpPr>
        <p:spPr/>
        <p:txBody>
          <a:bodyPr/>
          <a:lstStyle/>
          <a:p>
            <a:r>
              <a:rPr lang="en-US" dirty="0"/>
              <a:t>A way of combining data from many different research studies. </a:t>
            </a:r>
            <a:endParaRPr lang="en-US" dirty="0" smtClean="0"/>
          </a:p>
          <a:p>
            <a:r>
              <a:rPr lang="en-US" dirty="0" smtClean="0"/>
              <a:t>A </a:t>
            </a:r>
            <a:r>
              <a:rPr lang="en-US" dirty="0"/>
              <a:t>meta-analysis is a statistical process that combines the findings from individual studies</a:t>
            </a:r>
            <a:r>
              <a:rPr lang="en-US" dirty="0" smtClean="0"/>
              <a:t>.</a:t>
            </a:r>
          </a:p>
          <a:p>
            <a:r>
              <a:rPr lang="en-US" dirty="0" smtClean="0"/>
              <a:t>A type </a:t>
            </a:r>
            <a:r>
              <a:rPr lang="en-US" dirty="0"/>
              <a:t>of systematic </a:t>
            </a:r>
            <a:r>
              <a:rPr lang="en-US" dirty="0" smtClean="0"/>
              <a:t>review which </a:t>
            </a:r>
            <a:r>
              <a:rPr lang="en-US" dirty="0"/>
              <a:t>uses statistical methods to summarize the results </a:t>
            </a:r>
            <a:r>
              <a:rPr lang="en-US" dirty="0" smtClean="0"/>
              <a:t>of the studies.</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815486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Randomized controlled trial (RCT).</a:t>
            </a:r>
            <a:endParaRPr lang="en-US" b="1" dirty="0"/>
          </a:p>
        </p:txBody>
      </p:sp>
      <p:sp>
        <p:nvSpPr>
          <p:cNvPr id="3" name="Объект 2"/>
          <p:cNvSpPr>
            <a:spLocks noGrp="1"/>
          </p:cNvSpPr>
          <p:nvPr>
            <p:ph idx="1"/>
          </p:nvPr>
        </p:nvSpPr>
        <p:spPr/>
        <p:txBody>
          <a:bodyPr/>
          <a:lstStyle/>
          <a:p>
            <a:r>
              <a:rPr lang="en-US" dirty="0"/>
              <a:t>A controlled clinical trial that randomly (by chance) assigns participants to two or more groups. There are various methods to randomize study participants to their groups</a:t>
            </a:r>
            <a:r>
              <a:rPr lang="en-US" dirty="0" smtClean="0"/>
              <a:t>.</a:t>
            </a:r>
          </a:p>
          <a:p>
            <a:r>
              <a:rPr lang="en-US" dirty="0" smtClean="0"/>
              <a:t>These studies are designed to minimize bias.</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3704743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RCT, cont.</a:t>
            </a:r>
            <a:endParaRPr lang="en-US" b="1" dirty="0"/>
          </a:p>
        </p:txBody>
      </p:sp>
      <p:sp>
        <p:nvSpPr>
          <p:cNvPr id="3" name="Объект 2"/>
          <p:cNvSpPr>
            <a:spLocks noGrp="1"/>
          </p:cNvSpPr>
          <p:nvPr>
            <p:ph idx="1"/>
          </p:nvPr>
        </p:nvSpPr>
        <p:spPr/>
        <p:txBody>
          <a:bodyPr>
            <a:normAutofit/>
          </a:bodyPr>
          <a:lstStyle/>
          <a:p>
            <a:r>
              <a:rPr lang="en-US" sz="1600" b="1" i="1" dirty="0"/>
              <a:t>Advantages of </a:t>
            </a:r>
            <a:r>
              <a:rPr lang="en-US" sz="1600" b="1" i="1" dirty="0" smtClean="0"/>
              <a:t>RCT</a:t>
            </a:r>
            <a:endParaRPr lang="en-US" sz="1600" b="1" i="1" dirty="0"/>
          </a:p>
          <a:p>
            <a:pPr marL="0" indent="0">
              <a:buNone/>
            </a:pPr>
            <a:r>
              <a:rPr lang="en-US" sz="1600" dirty="0" smtClean="0"/>
              <a:t> - ability </a:t>
            </a:r>
            <a:r>
              <a:rPr lang="en-US" sz="1600" dirty="0"/>
              <a:t>to make causal inferences mean that RCT provide the strongest empirical evidence of a treatment's </a:t>
            </a:r>
            <a:r>
              <a:rPr lang="en-US" sz="1600" dirty="0" smtClean="0"/>
              <a:t>efficacy.</a:t>
            </a:r>
          </a:p>
          <a:p>
            <a:pPr marL="0" indent="0">
              <a:buNone/>
            </a:pPr>
            <a:r>
              <a:rPr lang="en-US" sz="1600" dirty="0"/>
              <a:t> </a:t>
            </a:r>
            <a:r>
              <a:rPr lang="en-US" sz="1600" dirty="0" smtClean="0"/>
              <a:t>- randomization </a:t>
            </a:r>
            <a:r>
              <a:rPr lang="en-US" sz="1600" dirty="0"/>
              <a:t>of participants to the test and control arms and concealment of their allocation ensures that allocation bias and confounding of unknown variables are </a:t>
            </a:r>
            <a:r>
              <a:rPr lang="en-US" sz="1600" dirty="0" smtClean="0"/>
              <a:t>minimized.</a:t>
            </a:r>
            <a:endParaRPr lang="en-US" sz="1600" dirty="0"/>
          </a:p>
          <a:p>
            <a:pPr marL="0" indent="0">
              <a:buNone/>
            </a:pPr>
            <a:r>
              <a:rPr lang="en-US" sz="1600" dirty="0" smtClean="0"/>
              <a:t> - the </a:t>
            </a:r>
            <a:r>
              <a:rPr lang="en-US" sz="1600" dirty="0"/>
              <a:t>study can be tailored to answer a specific research question.</a:t>
            </a:r>
          </a:p>
          <a:p>
            <a:pPr marL="0" indent="0">
              <a:buNone/>
            </a:pPr>
            <a:endParaRPr lang="en-US" sz="1600" dirty="0"/>
          </a:p>
          <a:p>
            <a:r>
              <a:rPr lang="en-US" sz="1600" b="1" i="1" dirty="0"/>
              <a:t>Disadvantages of RCT</a:t>
            </a:r>
          </a:p>
          <a:p>
            <a:pPr marL="0" indent="0">
              <a:buNone/>
            </a:pPr>
            <a:r>
              <a:rPr lang="en-US" sz="1600" dirty="0" smtClean="0"/>
              <a:t> - high </a:t>
            </a:r>
            <a:r>
              <a:rPr lang="en-US" sz="1600" dirty="0"/>
              <a:t>dropout </a:t>
            </a:r>
            <a:r>
              <a:rPr lang="en-US" sz="1600" dirty="0" smtClean="0"/>
              <a:t>rate when </a:t>
            </a:r>
            <a:r>
              <a:rPr lang="en-US" sz="1600" dirty="0"/>
              <a:t>the intervention has undesirable side-effects or there is little incentive to stay in the control arm.</a:t>
            </a:r>
          </a:p>
          <a:p>
            <a:pPr marL="0" indent="0">
              <a:buNone/>
            </a:pPr>
            <a:r>
              <a:rPr lang="en-US" sz="1600" dirty="0" smtClean="0"/>
              <a:t> - ethical </a:t>
            </a:r>
            <a:r>
              <a:rPr lang="en-US" sz="1600" dirty="0"/>
              <a:t>considerations may mean that a research question cannot be investigated using the RCT design.</a:t>
            </a:r>
          </a:p>
          <a:p>
            <a:pPr marL="0" indent="0">
              <a:buNone/>
            </a:pPr>
            <a:r>
              <a:rPr lang="en-US" sz="1600" dirty="0" smtClean="0"/>
              <a:t> - </a:t>
            </a:r>
            <a:r>
              <a:rPr lang="en-US" sz="1600" dirty="0"/>
              <a:t>f</a:t>
            </a:r>
            <a:r>
              <a:rPr lang="en-US" sz="1600" dirty="0" smtClean="0"/>
              <a:t>or </a:t>
            </a:r>
            <a:r>
              <a:rPr lang="en-US" sz="1600" dirty="0"/>
              <a:t>a descriptive overview it may be cheaper and easier to use an observational design.</a:t>
            </a:r>
          </a:p>
          <a:p>
            <a:pPr marL="0" indent="0">
              <a:buNone/>
            </a:pPr>
            <a:r>
              <a:rPr lang="en-US" sz="1600" dirty="0" smtClean="0"/>
              <a:t> - prior </a:t>
            </a:r>
            <a:r>
              <a:rPr lang="en-US" sz="1600" dirty="0"/>
              <a:t>knowledge is required about the level of improvement that is clinically meaningful and the expected variation of improvement in the sample in order to calculate the RCT sample size. These facts are </a:t>
            </a:r>
            <a:r>
              <a:rPr lang="en-US" sz="1600" dirty="0" smtClean="0"/>
              <a:t>often </a:t>
            </a:r>
            <a:r>
              <a:rPr lang="en-US" sz="1600" dirty="0"/>
              <a:t>not known.</a:t>
            </a:r>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Tree>
    <p:extLst>
      <p:ext uri="{BB962C8B-B14F-4D97-AF65-F5344CB8AC3E}">
        <p14:creationId xmlns:p14="http://schemas.microsoft.com/office/powerpoint/2010/main" val="1943314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Levels of evidence</a:t>
            </a:r>
            <a:endParaRPr lang="en-US" dirty="0"/>
          </a:p>
        </p:txBody>
      </p:sp>
      <p:sp>
        <p:nvSpPr>
          <p:cNvPr id="3" name="Объект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28800"/>
            <a:ext cx="7620000"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2273608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Summary</a:t>
            </a:r>
            <a:endParaRPr lang="en-US" b="1" dirty="0"/>
          </a:p>
        </p:txBody>
      </p:sp>
      <p:sp>
        <p:nvSpPr>
          <p:cNvPr id="3" name="Объект 2"/>
          <p:cNvSpPr>
            <a:spLocks noGrp="1"/>
          </p:cNvSpPr>
          <p:nvPr>
            <p:ph idx="1"/>
          </p:nvPr>
        </p:nvSpPr>
        <p:spPr/>
        <p:txBody>
          <a:bodyPr>
            <a:normAutofit fontScale="92500" lnSpcReduction="20000"/>
          </a:bodyPr>
          <a:lstStyle/>
          <a:p>
            <a:r>
              <a:rPr lang="en-US" dirty="0" smtClean="0"/>
              <a:t>There are many types of study designs.</a:t>
            </a:r>
          </a:p>
          <a:p>
            <a:r>
              <a:rPr lang="en-US" dirty="0" smtClean="0"/>
              <a:t>The most popular research design protocols are case reports, cohort studies, systematic reviews including meta-analysis and randomized controlled trials.</a:t>
            </a:r>
          </a:p>
          <a:p>
            <a:r>
              <a:rPr lang="en-US" dirty="0" smtClean="0"/>
              <a:t>Each of them has its own advantages and disadvantages</a:t>
            </a:r>
            <a:r>
              <a:rPr lang="en-US" smtClean="0"/>
              <a:t>. These </a:t>
            </a:r>
            <a:r>
              <a:rPr lang="en-US" dirty="0" smtClean="0"/>
              <a:t>should be taken into account while choosing the research protocol.</a:t>
            </a:r>
          </a:p>
          <a:p>
            <a:r>
              <a:rPr lang="en-US" dirty="0" smtClean="0"/>
              <a:t>There is hierarchy of levels of evidence with randomized controlled trials and systematic reviews providing the highest level of evidence.</a:t>
            </a:r>
            <a:endParaRPr lang="en-US" dirty="0"/>
          </a:p>
        </p:txBody>
      </p:sp>
      <p:sp>
        <p:nvSpPr>
          <p:cNvPr id="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158130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3419475"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
        <p:nvSpPr>
          <p:cNvPr id="8" name="Заголовок 1"/>
          <p:cNvSpPr txBox="1">
            <a:spLocks/>
          </p:cNvSpPr>
          <p:nvPr/>
        </p:nvSpPr>
        <p:spPr>
          <a:xfrm>
            <a:off x="395536" y="3140968"/>
            <a:ext cx="2952328" cy="1470025"/>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300" b="1" dirty="0" smtClean="0">
                <a:solidFill>
                  <a:srgbClr val="0D5668"/>
                </a:solidFill>
                <a:latin typeface="Times"/>
                <a:cs typeface="Times"/>
              </a:rPr>
              <a:t>Course 3</a:t>
            </a:r>
            <a:br>
              <a:rPr lang="en-US" sz="5300" b="1" dirty="0" smtClean="0">
                <a:solidFill>
                  <a:srgbClr val="0D5668"/>
                </a:solidFill>
                <a:latin typeface="Times"/>
                <a:cs typeface="Times"/>
              </a:rPr>
            </a:br>
            <a:r>
              <a:rPr lang="en-US" sz="3600" dirty="0" smtClean="0">
                <a:solidFill>
                  <a:srgbClr val="0D5668"/>
                </a:solidFill>
                <a:latin typeface="Times"/>
                <a:cs typeface="Times"/>
              </a:rPr>
              <a:t>Different types of Clinical Research Designs</a:t>
            </a:r>
            <a:endParaRPr lang="en-US" sz="3600" dirty="0">
              <a:solidFill>
                <a:srgbClr val="0D5668"/>
              </a:solidFill>
              <a:latin typeface="Times"/>
              <a:cs typeface="Times"/>
            </a:endParaRPr>
          </a:p>
        </p:txBody>
      </p:sp>
      <p:pic>
        <p:nvPicPr>
          <p:cNvPr id="2" name="Picture 1" descr="ball-443852_128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2132856"/>
            <a:ext cx="4690078" cy="3312368"/>
          </a:xfrm>
          <a:prstGeom prst="rect">
            <a:avLst/>
          </a:prstGeom>
        </p:spPr>
      </p:pic>
    </p:spTree>
    <p:extLst>
      <p:ext uri="{BB962C8B-B14F-4D97-AF65-F5344CB8AC3E}">
        <p14:creationId xmlns:p14="http://schemas.microsoft.com/office/powerpoint/2010/main" val="24856878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What is clinical research?</a:t>
            </a:r>
            <a:endParaRPr lang="en-US" b="1" dirty="0"/>
          </a:p>
        </p:txBody>
      </p:sp>
      <p:sp>
        <p:nvSpPr>
          <p:cNvPr id="3" name="Объект 2"/>
          <p:cNvSpPr>
            <a:spLocks noGrp="1"/>
          </p:cNvSpPr>
          <p:nvPr>
            <p:ph idx="1"/>
          </p:nvPr>
        </p:nvSpPr>
        <p:spPr/>
        <p:txBody>
          <a:bodyPr>
            <a:normAutofit fontScale="85000" lnSpcReduction="10000"/>
          </a:bodyPr>
          <a:lstStyle/>
          <a:p>
            <a:r>
              <a:rPr lang="en-US" dirty="0" smtClean="0"/>
              <a:t>It </a:t>
            </a:r>
            <a:r>
              <a:rPr lang="en-US" dirty="0"/>
              <a:t>is a branch of healthcare science that determines the safety and </a:t>
            </a:r>
            <a:r>
              <a:rPr lang="en-US" dirty="0" smtClean="0"/>
              <a:t>effectiveness </a:t>
            </a:r>
            <a:r>
              <a:rPr lang="en-US" dirty="0"/>
              <a:t>of medications, devices, diagnostic products and </a:t>
            </a:r>
            <a:r>
              <a:rPr lang="en-US" dirty="0" smtClean="0"/>
              <a:t>treatment </a:t>
            </a:r>
            <a:r>
              <a:rPr lang="en-US" dirty="0"/>
              <a:t>regimens intended for human use. </a:t>
            </a:r>
            <a:endParaRPr lang="en-US" dirty="0" smtClean="0"/>
          </a:p>
          <a:p>
            <a:r>
              <a:rPr lang="en-US" dirty="0" smtClean="0"/>
              <a:t>Every </a:t>
            </a:r>
            <a:r>
              <a:rPr lang="en-US" dirty="0"/>
              <a:t>clinical investigation begins with the development of a clinical protocol. </a:t>
            </a:r>
            <a:endParaRPr lang="en-US" dirty="0" smtClean="0"/>
          </a:p>
          <a:p>
            <a:r>
              <a:rPr lang="en-US" dirty="0" smtClean="0"/>
              <a:t>The </a:t>
            </a:r>
            <a:r>
              <a:rPr lang="en-US" dirty="0"/>
              <a:t>protocol is a document that describes how a clinical trial will be conducted (the objective(s), design, methodology, statistical considerations and </a:t>
            </a:r>
            <a:r>
              <a:rPr lang="en-US" dirty="0" smtClean="0"/>
              <a:t>structure of the </a:t>
            </a:r>
            <a:r>
              <a:rPr lang="en-US" dirty="0"/>
              <a:t>clinical trial,) and ensures the safety of the trial subjects and integrity of the data collected.</a:t>
            </a:r>
            <a:endParaRPr lang="en-US" dirty="0" smtClean="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410555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Classifications of research trials</a:t>
            </a:r>
            <a:endParaRPr lang="en-US" b="1" dirty="0"/>
          </a:p>
        </p:txBody>
      </p:sp>
      <p:sp>
        <p:nvSpPr>
          <p:cNvPr id="3" name="Объект 2"/>
          <p:cNvSpPr>
            <a:spLocks noGrp="1"/>
          </p:cNvSpPr>
          <p:nvPr>
            <p:ph idx="1"/>
          </p:nvPr>
        </p:nvSpPr>
        <p:spPr/>
        <p:txBody>
          <a:bodyPr/>
          <a:lstStyle/>
          <a:p>
            <a:r>
              <a:rPr lang="en-US" dirty="0" smtClean="0"/>
              <a:t>There are different ways to classify research protocols.</a:t>
            </a:r>
          </a:p>
          <a:p>
            <a:r>
              <a:rPr lang="en-US" dirty="0" smtClean="0"/>
              <a:t>One of the ways of classification is to classify into: </a:t>
            </a:r>
          </a:p>
          <a:p>
            <a:pPr lvl="1"/>
            <a:r>
              <a:rPr lang="en-US" dirty="0" smtClean="0"/>
              <a:t>primary (includes collection of original </a:t>
            </a:r>
            <a:r>
              <a:rPr lang="en-US" dirty="0"/>
              <a:t>primary data</a:t>
            </a:r>
            <a:r>
              <a:rPr lang="en-US" dirty="0" smtClean="0"/>
              <a:t>) </a:t>
            </a:r>
          </a:p>
          <a:p>
            <a:pPr lvl="1"/>
            <a:r>
              <a:rPr lang="en-US" dirty="0" smtClean="0"/>
              <a:t>secondary </a:t>
            </a:r>
            <a:r>
              <a:rPr lang="en-US" dirty="0"/>
              <a:t>(analysis and interpretation </a:t>
            </a:r>
            <a:r>
              <a:rPr lang="en-US" dirty="0" smtClean="0"/>
              <a:t>of data obtained by </a:t>
            </a:r>
            <a:r>
              <a:rPr lang="en-US" dirty="0"/>
              <a:t>primary </a:t>
            </a:r>
            <a:r>
              <a:rPr lang="en-US" dirty="0" smtClean="0"/>
              <a:t>research)</a:t>
            </a:r>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236904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Classification of trials, cont.</a:t>
            </a:r>
            <a:endParaRPr lang="en-US" b="1" dirty="0"/>
          </a:p>
        </p:txBody>
      </p:sp>
      <p:sp>
        <p:nvSpPr>
          <p:cNvPr id="3" name="Объект 2"/>
          <p:cNvSpPr>
            <a:spLocks noGrp="1"/>
          </p:cNvSpPr>
          <p:nvPr>
            <p:ph idx="1"/>
          </p:nvPr>
        </p:nvSpPr>
        <p:spPr/>
        <p:txBody>
          <a:bodyPr/>
          <a:lstStyle/>
          <a:p>
            <a:r>
              <a:rPr lang="en-US" dirty="0" smtClean="0"/>
              <a:t>Treatment vs. Observational studies</a:t>
            </a:r>
          </a:p>
          <a:p>
            <a:r>
              <a:rPr lang="en-US" dirty="0" smtClean="0"/>
              <a:t>There is intervention in treatment trials comparing to different ways of observations in observational studies</a:t>
            </a:r>
          </a:p>
          <a:p>
            <a:r>
              <a:rPr lang="en-US" dirty="0" smtClean="0"/>
              <a:t>Different types of studies are subject to different types of bias</a:t>
            </a:r>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170298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Case Reports and Case series</a:t>
            </a:r>
            <a:endParaRPr lang="en-US" b="1" dirty="0"/>
          </a:p>
        </p:txBody>
      </p:sp>
      <p:sp>
        <p:nvSpPr>
          <p:cNvPr id="3" name="Объект 2"/>
          <p:cNvSpPr>
            <a:spLocks noGrp="1"/>
          </p:cNvSpPr>
          <p:nvPr>
            <p:ph idx="1"/>
          </p:nvPr>
        </p:nvSpPr>
        <p:spPr/>
        <p:txBody>
          <a:bodyPr>
            <a:normAutofit fontScale="92500" lnSpcReduction="10000"/>
          </a:bodyPr>
          <a:lstStyle/>
          <a:p>
            <a:r>
              <a:rPr lang="en-US" dirty="0"/>
              <a:t>A report on </a:t>
            </a:r>
            <a:r>
              <a:rPr lang="en-US" dirty="0" smtClean="0"/>
              <a:t>a patient or </a:t>
            </a:r>
            <a:r>
              <a:rPr lang="en-US" dirty="0"/>
              <a:t>series of patients with an outcome of interest. </a:t>
            </a:r>
            <a:endParaRPr lang="en-US" dirty="0" smtClean="0"/>
          </a:p>
          <a:p>
            <a:r>
              <a:rPr lang="en-US" dirty="0" smtClean="0"/>
              <a:t>No </a:t>
            </a:r>
            <a:r>
              <a:rPr lang="en-US" dirty="0"/>
              <a:t>control group is </a:t>
            </a:r>
            <a:r>
              <a:rPr lang="en-US" dirty="0" smtClean="0"/>
              <a:t>involved.</a:t>
            </a:r>
          </a:p>
          <a:p>
            <a:r>
              <a:rPr lang="en-US" dirty="0" smtClean="0"/>
              <a:t>Taber’s </a:t>
            </a:r>
            <a:r>
              <a:rPr lang="en-US" dirty="0" err="1"/>
              <a:t>Cyclopedic</a:t>
            </a:r>
            <a:r>
              <a:rPr lang="en-US" dirty="0"/>
              <a:t> Medical Dictionary’s definition of </a:t>
            </a:r>
            <a:r>
              <a:rPr lang="en-US" dirty="0" smtClean="0"/>
              <a:t>case </a:t>
            </a:r>
            <a:r>
              <a:rPr lang="en-US" dirty="0"/>
              <a:t>report: </a:t>
            </a:r>
            <a:endParaRPr lang="en-US" dirty="0" smtClean="0"/>
          </a:p>
          <a:p>
            <a:pPr lvl="1"/>
            <a:r>
              <a:rPr lang="en-US" dirty="0" smtClean="0"/>
              <a:t>“</a:t>
            </a:r>
            <a:r>
              <a:rPr lang="en-US" dirty="0"/>
              <a:t>A formal summary of a unique patient and his or her illness, including the presenting signs and symptoms, diagnostic studies, treatment course and outcome”</a:t>
            </a:r>
            <a:endParaRPr lang="en-US" dirty="0" smtClean="0"/>
          </a:p>
          <a:p>
            <a:r>
              <a:rPr lang="en-US" dirty="0" smtClean="0"/>
              <a:t>Historically case reports and series have been integral part of medical literature.</a:t>
            </a:r>
          </a:p>
          <a:p>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326360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Case Reports and Case series, cont.</a:t>
            </a:r>
            <a:endParaRPr lang="en-US" b="1" dirty="0"/>
          </a:p>
        </p:txBody>
      </p:sp>
      <p:sp>
        <p:nvSpPr>
          <p:cNvPr id="3" name="Объект 2"/>
          <p:cNvSpPr>
            <a:spLocks noGrp="1"/>
          </p:cNvSpPr>
          <p:nvPr>
            <p:ph idx="1"/>
          </p:nvPr>
        </p:nvSpPr>
        <p:spPr/>
        <p:txBody>
          <a:bodyPr>
            <a:normAutofit fontScale="92500" lnSpcReduction="10000"/>
          </a:bodyPr>
          <a:lstStyle/>
          <a:p>
            <a:r>
              <a:rPr lang="en-US" dirty="0" smtClean="0"/>
              <a:t>Case report is a relatively </a:t>
            </a:r>
            <a:r>
              <a:rPr lang="en-US" dirty="0"/>
              <a:t>low ranked in evidence </a:t>
            </a:r>
            <a:r>
              <a:rPr lang="en-US" dirty="0" smtClean="0"/>
              <a:t>hierarchy.</a:t>
            </a:r>
          </a:p>
          <a:p>
            <a:r>
              <a:rPr lang="en-US" dirty="0" smtClean="0"/>
              <a:t>An advantage </a:t>
            </a:r>
            <a:r>
              <a:rPr lang="en-US" dirty="0"/>
              <a:t>of case reporting </a:t>
            </a:r>
            <a:r>
              <a:rPr lang="en-US" dirty="0" smtClean="0"/>
              <a:t>is its </a:t>
            </a:r>
            <a:r>
              <a:rPr lang="en-US" dirty="0"/>
              <a:t>ability to detect </a:t>
            </a:r>
            <a:r>
              <a:rPr lang="en-US" dirty="0" smtClean="0"/>
              <a:t>novelties.</a:t>
            </a:r>
          </a:p>
          <a:p>
            <a:r>
              <a:rPr lang="en-US" dirty="0" smtClean="0"/>
              <a:t>Anything </a:t>
            </a:r>
            <a:r>
              <a:rPr lang="en-US" dirty="0"/>
              <a:t>that is rare or has never been </a:t>
            </a:r>
            <a:r>
              <a:rPr lang="en-US" dirty="0" smtClean="0"/>
              <a:t>seen </a:t>
            </a:r>
            <a:r>
              <a:rPr lang="en-US" dirty="0"/>
              <a:t>previously might be important for the medical </a:t>
            </a:r>
            <a:r>
              <a:rPr lang="en-US" dirty="0" smtClean="0"/>
              <a:t>community.</a:t>
            </a:r>
          </a:p>
          <a:p>
            <a:r>
              <a:rPr lang="en-US" dirty="0" smtClean="0"/>
              <a:t>A case report or series may allow to formulate a new hypothesis which would guide the future research </a:t>
            </a:r>
          </a:p>
          <a:p>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5204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Case reports and case series, cont.</a:t>
            </a:r>
            <a:endParaRPr lang="en-US" b="1" dirty="0"/>
          </a:p>
        </p:txBody>
      </p:sp>
      <p:sp>
        <p:nvSpPr>
          <p:cNvPr id="3" name="Объект 2"/>
          <p:cNvSpPr>
            <a:spLocks noGrp="1"/>
          </p:cNvSpPr>
          <p:nvPr>
            <p:ph idx="1"/>
          </p:nvPr>
        </p:nvSpPr>
        <p:spPr/>
        <p:txBody>
          <a:bodyPr>
            <a:normAutofit fontScale="92500" lnSpcReduction="10000"/>
          </a:bodyPr>
          <a:lstStyle/>
          <a:p>
            <a:r>
              <a:rPr lang="en-US" dirty="0" smtClean="0"/>
              <a:t>Some important case reports are described below:</a:t>
            </a:r>
          </a:p>
          <a:p>
            <a:pPr lvl="1"/>
            <a:r>
              <a:rPr lang="en-US" dirty="0" smtClean="0"/>
              <a:t>The </a:t>
            </a:r>
            <a:r>
              <a:rPr lang="en-US" dirty="0"/>
              <a:t>devastating side </a:t>
            </a:r>
            <a:r>
              <a:rPr lang="en-US" dirty="0" smtClean="0"/>
              <a:t>effects </a:t>
            </a:r>
            <a:r>
              <a:rPr lang="en-US" dirty="0"/>
              <a:t>of </a:t>
            </a:r>
            <a:r>
              <a:rPr lang="en-US" dirty="0" smtClean="0"/>
              <a:t>thalidomide were first reported as a letter to the editor in the </a:t>
            </a:r>
            <a:r>
              <a:rPr lang="en-US" i="1" dirty="0" smtClean="0"/>
              <a:t>Lancet</a:t>
            </a:r>
            <a:r>
              <a:rPr lang="en-US" dirty="0" smtClean="0"/>
              <a:t> in 1996. </a:t>
            </a:r>
          </a:p>
          <a:p>
            <a:pPr lvl="1"/>
            <a:r>
              <a:rPr lang="en-US" dirty="0" smtClean="0"/>
              <a:t>Alexander Fleming noticed a bacteria-free circle around the mold which led to discovery of penicillin. </a:t>
            </a:r>
          </a:p>
          <a:p>
            <a:r>
              <a:rPr lang="en-US" dirty="0" smtClean="0"/>
              <a:t>There are multiple examples in history when a single observation and subsequent report eventually led to a big discovery.</a:t>
            </a:r>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282301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Case reports and series, limitations</a:t>
            </a:r>
            <a:endParaRPr lang="en-US" b="1" dirty="0"/>
          </a:p>
        </p:txBody>
      </p:sp>
      <p:sp>
        <p:nvSpPr>
          <p:cNvPr id="3" name="Объект 2"/>
          <p:cNvSpPr>
            <a:spLocks noGrp="1"/>
          </p:cNvSpPr>
          <p:nvPr>
            <p:ph idx="1"/>
          </p:nvPr>
        </p:nvSpPr>
        <p:spPr/>
        <p:txBody>
          <a:bodyPr/>
          <a:lstStyle/>
          <a:p>
            <a:r>
              <a:rPr lang="en-US" dirty="0"/>
              <a:t>Causality cannot be </a:t>
            </a:r>
            <a:r>
              <a:rPr lang="en-US" dirty="0" smtClean="0"/>
              <a:t>proven from single observation.</a:t>
            </a:r>
          </a:p>
          <a:p>
            <a:r>
              <a:rPr lang="en-US" dirty="0" smtClean="0"/>
              <a:t>Findings </a:t>
            </a:r>
            <a:r>
              <a:rPr lang="en-US" dirty="0"/>
              <a:t>from case reports cannot be </a:t>
            </a:r>
            <a:r>
              <a:rPr lang="en-US" dirty="0" smtClean="0"/>
              <a:t>generalized.</a:t>
            </a:r>
          </a:p>
          <a:p>
            <a:r>
              <a:rPr lang="en-US" dirty="0" smtClean="0"/>
              <a:t>Publication bias as journals may look for positive findings.</a:t>
            </a:r>
          </a:p>
          <a:p>
            <a:r>
              <a:rPr lang="en-US" dirty="0" smtClean="0"/>
              <a:t>Experiments cannot be repeated.</a:t>
            </a:r>
            <a:endParaRPr lang="en-US" dirty="0"/>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a:t>
            </a:r>
            <a:r>
              <a:rPr lang="en-US" sz="2000" dirty="0">
                <a:solidFill>
                  <a:schemeClr val="bg1"/>
                </a:solidFill>
                <a:latin typeface="Times"/>
                <a:cs typeface="Times"/>
              </a:rPr>
              <a:t>3</a:t>
            </a:r>
            <a:r>
              <a:rPr lang="en-US" sz="2000" dirty="0" smtClean="0">
                <a:solidFill>
                  <a:schemeClr val="bg1"/>
                </a:solidFill>
                <a:latin typeface="Times"/>
                <a:cs typeface="Times"/>
              </a:rPr>
              <a:t>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Different Types of Clinic Research Designs </a:t>
            </a:r>
            <a:endParaRPr lang="en-US" sz="2000" dirty="0">
              <a:solidFill>
                <a:schemeClr val="bg1"/>
              </a:solidFill>
              <a:latin typeface="Times"/>
              <a:cs typeface="Times"/>
            </a:endParaRPr>
          </a:p>
        </p:txBody>
      </p:sp>
      <p:sp>
        <p:nvSpPr>
          <p:cNvPr id="6"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Copyright @ 2017 Ivy Research Link </a:t>
            </a:r>
            <a:r>
              <a:rPr lang="mr-IN" sz="2000" dirty="0" smtClean="0">
                <a:solidFill>
                  <a:schemeClr val="bg1"/>
                </a:solidFill>
                <a:latin typeface="Times"/>
                <a:cs typeface="Times"/>
              </a:rPr>
              <a:t>–</a:t>
            </a:r>
            <a:r>
              <a:rPr lang="en-US" sz="2000" dirty="0" smtClean="0">
                <a:solidFill>
                  <a:schemeClr val="bg1"/>
                </a:solidFill>
                <a:latin typeface="Times"/>
                <a:cs typeface="Times"/>
              </a:rPr>
              <a:t> Course </a:t>
            </a:r>
            <a:r>
              <a:rPr lang="en-US" sz="2000" dirty="0">
                <a:solidFill>
                  <a:schemeClr val="bg1"/>
                </a:solidFill>
                <a:latin typeface="Times"/>
                <a:cs typeface="Times"/>
              </a:rPr>
              <a:t>3</a:t>
            </a:r>
          </a:p>
        </p:txBody>
      </p:sp>
    </p:spTree>
    <p:extLst>
      <p:ext uri="{BB962C8B-B14F-4D97-AF65-F5344CB8AC3E}">
        <p14:creationId xmlns:p14="http://schemas.microsoft.com/office/powerpoint/2010/main" val="30597317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2218</Words>
  <Application>Microsoft Macintosh PowerPoint</Application>
  <PresentationFormat>On-screen Show (4:3)</PresentationFormat>
  <Paragraphs>187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Тема Office</vt:lpstr>
      <vt:lpstr>PowerPoint Presentation</vt:lpstr>
      <vt:lpstr>Objectives</vt:lpstr>
      <vt:lpstr>What is clinical research?</vt:lpstr>
      <vt:lpstr>Classifications of research trials</vt:lpstr>
      <vt:lpstr>Classification of trials, cont.</vt:lpstr>
      <vt:lpstr>Case Reports and Case series</vt:lpstr>
      <vt:lpstr>Case Reports and Case series, cont.</vt:lpstr>
      <vt:lpstr>Case reports and case series, cont.</vt:lpstr>
      <vt:lpstr>Case reports and series, limitations</vt:lpstr>
      <vt:lpstr>Cohort Study (Prospective Observational Study)</vt:lpstr>
      <vt:lpstr>Prospective and retrospective cohort studies</vt:lpstr>
      <vt:lpstr>Prospective cohort studies</vt:lpstr>
      <vt:lpstr>Retrospective cohort studies.</vt:lpstr>
      <vt:lpstr>Retrospective cohort studies, cont.</vt:lpstr>
      <vt:lpstr>Case-control study</vt:lpstr>
      <vt:lpstr>Systematic review</vt:lpstr>
      <vt:lpstr>Systematic review, cont.</vt:lpstr>
      <vt:lpstr>Steps in performing systematic review</vt:lpstr>
      <vt:lpstr>Systematic review. Step 2.</vt:lpstr>
      <vt:lpstr>Systematic review. Step 3.</vt:lpstr>
      <vt:lpstr>Systematic review. Step 4.</vt:lpstr>
      <vt:lpstr>Systematic review. Step 5.</vt:lpstr>
      <vt:lpstr>Meta-analysis</vt:lpstr>
      <vt:lpstr>Randomized controlled trial (RCT).</vt:lpstr>
      <vt:lpstr>RCT, cont.</vt:lpstr>
      <vt:lpstr>Levels of evidence</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clinical research</dc:title>
  <dc:creator>Rasikh</dc:creator>
  <cp:lastModifiedBy>Raman</cp:lastModifiedBy>
  <cp:revision>30</cp:revision>
  <dcterms:created xsi:type="dcterms:W3CDTF">2017-07-16T10:45:17Z</dcterms:created>
  <dcterms:modified xsi:type="dcterms:W3CDTF">2017-07-22T18:00:13Z</dcterms:modified>
</cp:coreProperties>
</file>