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60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140968"/>
            <a:ext cx="2952328" cy="147002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  <a:t>Course </a:t>
            </a:r>
            <a: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  <a:t>4</a:t>
            </a:r>
            <a: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  <a:t/>
            </a:r>
            <a:b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</a:br>
            <a:r>
              <a:rPr lang="en-US" sz="3600" dirty="0" smtClean="0">
                <a:solidFill>
                  <a:srgbClr val="0D5668"/>
                </a:solidFill>
                <a:latin typeface="Times"/>
                <a:cs typeface="Times"/>
              </a:rPr>
              <a:t>Characteristics of the test</a:t>
            </a:r>
            <a:endParaRPr lang="en-US" sz="3600" dirty="0">
              <a:solidFill>
                <a:srgbClr val="0D5668"/>
              </a:solidFill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609600"/>
            <a:ext cx="3416301" cy="17907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pic>
        <p:nvPicPr>
          <p:cNvPr id="8" name="Picture 7" descr="geometry-1044090_128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060848"/>
            <a:ext cx="4896544" cy="305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8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Negative predictive value (NPV)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probability of a patient </a:t>
            </a:r>
            <a:r>
              <a:rPr lang="en-US" b="1" dirty="0" smtClean="0"/>
              <a:t>not </a:t>
            </a:r>
            <a:r>
              <a:rPr lang="en-US" dirty="0" smtClean="0"/>
              <a:t>having a disease after a negative test.</a:t>
            </a:r>
          </a:p>
          <a:p>
            <a:r>
              <a:rPr lang="en-US" dirty="0" smtClean="0"/>
              <a:t>For example, if a patient tests for HIV and it is negative and the NPV is 99% - then negative test means that the patient does </a:t>
            </a:r>
            <a:r>
              <a:rPr lang="en-US" b="1" dirty="0" smtClean="0"/>
              <a:t>not</a:t>
            </a:r>
            <a:r>
              <a:rPr lang="en-US" dirty="0" smtClean="0"/>
              <a:t> have HIV with 99% probability.</a:t>
            </a:r>
          </a:p>
          <a:p>
            <a:r>
              <a:rPr lang="en-US" dirty="0" smtClean="0"/>
              <a:t>Similar to PPV</a:t>
            </a:r>
            <a:r>
              <a:rPr lang="en-US" dirty="0"/>
              <a:t> </a:t>
            </a:r>
            <a:r>
              <a:rPr lang="en-US" dirty="0" smtClean="0"/>
              <a:t>- NPV also depends on prevalence of the disease in population.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3374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NPV</a:t>
            </a:r>
            <a:r>
              <a:rPr lang="en-US" dirty="0"/>
              <a:t> </a:t>
            </a:r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Disease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                                                        </a:t>
            </a:r>
            <a:r>
              <a:rPr lang="en-US" dirty="0" smtClean="0"/>
              <a:t>+                -                </a:t>
            </a:r>
          </a:p>
          <a:p>
            <a:pPr marL="0" indent="0">
              <a:buNone/>
            </a:pPr>
            <a:r>
              <a:rPr lang="en-US" dirty="0" smtClean="0"/>
              <a:t>        +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PV= </a:t>
            </a:r>
            <a:r>
              <a:rPr lang="en-US" dirty="0"/>
              <a:t>D</a:t>
            </a:r>
            <a:r>
              <a:rPr lang="en-US" dirty="0" smtClean="0"/>
              <a:t> ÷(B+D) = 70÷(70+20)=0.77=77%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420888"/>
            <a:ext cx="3384377" cy="255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3504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Likelihood ratio (LR)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Likelihood Ratio (LR) is the likelihood that a given test result would be expected in a patient with the target disorder compared to the likelihood that that same result would be expected in a patient without the target </a:t>
            </a:r>
            <a:r>
              <a:rPr lang="en-US" dirty="0" smtClean="0"/>
              <a:t>disorder.</a:t>
            </a:r>
          </a:p>
          <a:p>
            <a:r>
              <a:rPr lang="en-US" dirty="0" smtClean="0"/>
              <a:t>The </a:t>
            </a:r>
            <a:r>
              <a:rPr lang="en-US" dirty="0"/>
              <a:t>LR is used to assess how good a diagnostic test is and to help in selecting an appropriate diagnostic </a:t>
            </a:r>
            <a:r>
              <a:rPr lang="en-US" dirty="0" smtClean="0"/>
              <a:t>test.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2416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Likelihood ratio and Chance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Chance can be expressed either as a probability or as </a:t>
            </a:r>
            <a:r>
              <a:rPr lang="en-US" dirty="0" smtClean="0"/>
              <a:t>the odds ratio.</a:t>
            </a:r>
          </a:p>
          <a:p>
            <a:r>
              <a:rPr lang="en-US" dirty="0"/>
              <a:t>Most </a:t>
            </a:r>
            <a:r>
              <a:rPr lang="en-US" dirty="0" smtClean="0"/>
              <a:t>people </a:t>
            </a:r>
            <a:r>
              <a:rPr lang="en-US" dirty="0"/>
              <a:t>tend to feel more comfortable </a:t>
            </a:r>
            <a:r>
              <a:rPr lang="en-US" dirty="0" smtClean="0"/>
              <a:t>using probabilities </a:t>
            </a:r>
            <a:r>
              <a:rPr lang="en-US" dirty="0"/>
              <a:t>than </a:t>
            </a:r>
            <a:r>
              <a:rPr lang="en-US" dirty="0" smtClean="0"/>
              <a:t>odds ratio, </a:t>
            </a:r>
            <a:r>
              <a:rPr lang="en-US" dirty="0"/>
              <a:t>but that is a matter of training and </a:t>
            </a:r>
            <a:r>
              <a:rPr lang="en-US" dirty="0" smtClean="0"/>
              <a:t>preference, and not logic.</a:t>
            </a:r>
          </a:p>
          <a:p>
            <a:r>
              <a:rPr lang="en-US" dirty="0" smtClean="0"/>
              <a:t>To use LR we need to know odds ratio rather than probability and we should be comfortable converting odds to probability and vice versa.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39299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Odds and Probability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that an event will occur is the fraction of times you expect to see that event in many trials. Probabilities always range between 0 and </a:t>
            </a:r>
            <a:r>
              <a:rPr lang="en-US" dirty="0" smtClean="0"/>
              <a:t>1</a:t>
            </a:r>
            <a:r>
              <a:rPr lang="en-US" dirty="0"/>
              <a:t> </a:t>
            </a:r>
            <a:r>
              <a:rPr lang="en-US" dirty="0" smtClean="0"/>
              <a:t>(0 to 100%)</a:t>
            </a:r>
          </a:p>
          <a:p>
            <a:r>
              <a:rPr lang="en-US" dirty="0"/>
              <a:t>The odds are defined as the probability that the event </a:t>
            </a:r>
            <a:r>
              <a:rPr lang="en-US" b="1" dirty="0"/>
              <a:t>will</a:t>
            </a:r>
            <a:r>
              <a:rPr lang="en-US" dirty="0"/>
              <a:t> </a:t>
            </a:r>
            <a:r>
              <a:rPr lang="en-US" dirty="0" smtClean="0"/>
              <a:t>occur, divided </a:t>
            </a:r>
            <a:r>
              <a:rPr lang="en-US" dirty="0"/>
              <a:t>by the probability that the event will </a:t>
            </a:r>
            <a:r>
              <a:rPr lang="en-US" b="1" dirty="0"/>
              <a:t>not</a:t>
            </a:r>
            <a:r>
              <a:rPr lang="en-US" dirty="0"/>
              <a:t> occur.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46586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Odds and Probability, cont.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probability of 0 is the same as odds of 0. </a:t>
            </a:r>
            <a:endParaRPr lang="en-US" dirty="0" smtClean="0"/>
          </a:p>
          <a:p>
            <a:r>
              <a:rPr lang="en-US" dirty="0" smtClean="0"/>
              <a:t>Probabilities </a:t>
            </a:r>
            <a:r>
              <a:rPr lang="en-US" dirty="0"/>
              <a:t>between 0 and 0.5 </a:t>
            </a:r>
            <a:r>
              <a:rPr lang="en-US" dirty="0" smtClean="0"/>
              <a:t>equals </a:t>
            </a:r>
            <a:r>
              <a:rPr lang="en-US" dirty="0"/>
              <a:t>odds less than 1.0.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probability of 0.5 is the same as odds of 1.0. </a:t>
            </a:r>
            <a:endParaRPr lang="en-US" dirty="0" smtClean="0"/>
          </a:p>
          <a:p>
            <a:r>
              <a:rPr lang="en-US" dirty="0" smtClean="0"/>
              <a:t>Think </a:t>
            </a:r>
            <a:r>
              <a:rPr lang="en-US" dirty="0"/>
              <a:t>of it this way: The probability of flipping a coin to heads is 50%. </a:t>
            </a:r>
            <a:r>
              <a:rPr lang="en-US" dirty="0" smtClean="0"/>
              <a:t>The </a:t>
            </a:r>
            <a:r>
              <a:rPr lang="en-US" dirty="0"/>
              <a:t>odds are “fifty: fifty,” which equals 1.0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</a:t>
            </a:r>
            <a:r>
              <a:rPr lang="en-US" dirty="0"/>
              <a:t>the probability goes up from 0.5 to 1.0, the odds increase from 1.0 to approach infinity. For example, if the probability is 0.75, then the odds are 75:25, three to one, or 3.0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the odds are high (million to one), the probability is almost 1.00.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odds are tiny (one to a million), the </a:t>
            </a:r>
            <a:r>
              <a:rPr lang="en-US" dirty="0" smtClean="0"/>
              <a:t>probability </a:t>
            </a:r>
            <a:r>
              <a:rPr lang="en-US" dirty="0"/>
              <a:t>is tiny, almost zero.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0601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Odds and Probability </a:t>
            </a:r>
            <a:r>
              <a:rPr lang="en-US" b="1" dirty="0"/>
              <a:t>c</a:t>
            </a:r>
            <a:r>
              <a:rPr lang="en-US" b="1" dirty="0" smtClean="0"/>
              <a:t>onversion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n-US" dirty="0"/>
              <a:t>convert from a probability to </a:t>
            </a:r>
            <a:r>
              <a:rPr lang="en-US" dirty="0" smtClean="0"/>
              <a:t>odds: </a:t>
            </a:r>
            <a:r>
              <a:rPr lang="en-US" dirty="0"/>
              <a:t>divide the probability by </a:t>
            </a:r>
            <a:r>
              <a:rPr lang="en-US" dirty="0" smtClean="0"/>
              <a:t>one, and </a:t>
            </a:r>
            <a:r>
              <a:rPr lang="en-US" b="1" dirty="0" smtClean="0"/>
              <a:t>subtract</a:t>
            </a:r>
            <a:r>
              <a:rPr lang="en-US" dirty="0" smtClean="0"/>
              <a:t> that </a:t>
            </a:r>
            <a:r>
              <a:rPr lang="en-US" dirty="0"/>
              <a:t>probability. </a:t>
            </a:r>
            <a:endParaRPr lang="en-US" dirty="0" smtClean="0"/>
          </a:p>
          <a:p>
            <a:pPr lvl="1"/>
            <a:r>
              <a:rPr lang="en-US" dirty="0" smtClean="0"/>
              <a:t>Thus, </a:t>
            </a:r>
            <a:r>
              <a:rPr lang="en-US" dirty="0"/>
              <a:t>if the probability is 10% or 0.10 , then the odds are 0.1/</a:t>
            </a:r>
            <a:r>
              <a:rPr lang="en-US" dirty="0" smtClean="0"/>
              <a:t>0.9, </a:t>
            </a:r>
            <a:r>
              <a:rPr lang="en-US" dirty="0"/>
              <a:t>or ‘1 to 9</a:t>
            </a:r>
            <a:r>
              <a:rPr lang="en-US" dirty="0" smtClean="0"/>
              <a:t>’, </a:t>
            </a:r>
            <a:r>
              <a:rPr lang="en-US" dirty="0"/>
              <a:t>or 0.111.</a:t>
            </a:r>
          </a:p>
          <a:p>
            <a:r>
              <a:rPr lang="en-US" dirty="0" smtClean="0"/>
              <a:t>To </a:t>
            </a:r>
            <a:r>
              <a:rPr lang="en-US" dirty="0"/>
              <a:t>convert from odds to a </a:t>
            </a:r>
            <a:r>
              <a:rPr lang="en-US" dirty="0" smtClean="0"/>
              <a:t>probability: </a:t>
            </a:r>
            <a:r>
              <a:rPr lang="en-US" dirty="0"/>
              <a:t>divide the odds by </a:t>
            </a:r>
            <a:r>
              <a:rPr lang="en-US" dirty="0" smtClean="0"/>
              <a:t>one, and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dirty="0"/>
              <a:t>the odds. </a:t>
            </a:r>
            <a:endParaRPr lang="en-US" dirty="0" smtClean="0"/>
          </a:p>
          <a:p>
            <a:pPr lvl="1"/>
            <a:r>
              <a:rPr lang="en-US" dirty="0" smtClean="0"/>
              <a:t>Thus, </a:t>
            </a:r>
            <a:r>
              <a:rPr lang="en-US" dirty="0"/>
              <a:t>to convert </a:t>
            </a:r>
            <a:r>
              <a:rPr lang="en-US" dirty="0" smtClean="0"/>
              <a:t>the odds </a:t>
            </a:r>
            <a:r>
              <a:rPr lang="en-US" dirty="0"/>
              <a:t>of 1/9 to a </a:t>
            </a:r>
            <a:r>
              <a:rPr lang="en-US" dirty="0" smtClean="0"/>
              <a:t>probability: </a:t>
            </a:r>
            <a:r>
              <a:rPr lang="en-US" dirty="0"/>
              <a:t>divide 1/9 by 10/9 to obtain the probability of 0.10.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36725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Likelihood ratio, example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So, let’s assume that the probability of a patient having a disease, for example Lyme disease, is 90% based on the clinical presentation. This will convert to an odds of 9 (0.9 ÷ (1 - 0.9) = 9). </a:t>
            </a:r>
          </a:p>
          <a:p>
            <a:r>
              <a:rPr lang="en-US" sz="3000" dirty="0" smtClean="0"/>
              <a:t>Lets assume that a positive LR of the test is 3 (positive LR is used if the test comes back positive). </a:t>
            </a:r>
          </a:p>
          <a:p>
            <a:r>
              <a:rPr lang="en-US" sz="3000" dirty="0" smtClean="0"/>
              <a:t>Then a positive test will increase the pre-test odds of 9 to 27 (9 * 3 = 27). This will convert to the post-test probability of 96.4% (27 ÷ (1 + 27) = 0.964 = 96.4%)</a:t>
            </a:r>
          </a:p>
          <a:p>
            <a:r>
              <a:rPr lang="en-US" sz="3000" dirty="0" smtClean="0"/>
              <a:t>Thus, the probability of Lyme disease went from 90% to 96.4%.</a:t>
            </a:r>
            <a:endParaRPr lang="en-US" sz="3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91204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Likelihood ration: an example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Let’s assume a negative LR for the same test of Lyme disease is 0.4. </a:t>
            </a:r>
          </a:p>
          <a:p>
            <a:r>
              <a:rPr lang="en-US" sz="3600" dirty="0" smtClean="0"/>
              <a:t>Let’s take a look at LR of Lyme disease if the test comes back positive: 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9 * 0.4 = 3.6</a:t>
            </a:r>
          </a:p>
          <a:p>
            <a:r>
              <a:rPr lang="en-US" sz="3600" dirty="0" smtClean="0"/>
              <a:t>This will convert to the probability of 78.26% (3.6 ÷ (1 + 3.6) = 0.7826 = 78.26%)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295295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Likelihood ration, example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Consequently, what </a:t>
            </a:r>
            <a:r>
              <a:rPr lang="en-US" dirty="0"/>
              <a:t>we see </a:t>
            </a:r>
            <a:r>
              <a:rPr lang="en-US" dirty="0" smtClean="0"/>
              <a:t>here is that </a:t>
            </a:r>
            <a:r>
              <a:rPr lang="en-US" dirty="0"/>
              <a:t>probability changes from 90% to 96.4% with positive test </a:t>
            </a:r>
            <a:r>
              <a:rPr lang="en-US" dirty="0" smtClean="0"/>
              <a:t>and from 90% to 78.26% with negative test.</a:t>
            </a:r>
          </a:p>
          <a:p>
            <a:r>
              <a:rPr lang="en-US" dirty="0" smtClean="0"/>
              <a:t>In both situation the decision will be to treat Lyme disease as the treatment is relatively benign (typically a short course of doxycycline). </a:t>
            </a:r>
          </a:p>
          <a:p>
            <a:r>
              <a:rPr lang="en-US" dirty="0" smtClean="0"/>
              <a:t>These examples also show that tests should always be ordered thoughtfully, and should not be ordered at all if the result will </a:t>
            </a:r>
            <a:r>
              <a:rPr lang="en-US" b="1" dirty="0" smtClean="0"/>
              <a:t>not</a:t>
            </a:r>
            <a:r>
              <a:rPr lang="en-US" dirty="0" smtClean="0"/>
              <a:t> change the ultimate decision making about the treatment or intervention.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72983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the characteristics of the test </a:t>
            </a:r>
          </a:p>
          <a:p>
            <a:r>
              <a:rPr lang="en-US" dirty="0" smtClean="0"/>
              <a:t>To understand sensitivity, specificity, positive and negative predictive value</a:t>
            </a:r>
          </a:p>
          <a:p>
            <a:r>
              <a:rPr lang="en-US" dirty="0" smtClean="0"/>
              <a:t>To be able to apply this knowledge to clinical practice and making evidence-based decisions.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7237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LR </a:t>
            </a:r>
            <a:r>
              <a:rPr lang="en-US" b="1" dirty="0" err="1" smtClean="0"/>
              <a:t>nomogram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/>
              <a:t>n</a:t>
            </a:r>
            <a:r>
              <a:rPr lang="en-US" dirty="0" err="1" smtClean="0"/>
              <a:t>omogram</a:t>
            </a:r>
            <a:r>
              <a:rPr lang="en-US" dirty="0" smtClean="0"/>
              <a:t> can be used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as a quick tool to calculate </a:t>
            </a:r>
          </a:p>
          <a:p>
            <a:pPr marL="0" indent="0">
              <a:buNone/>
            </a:pPr>
            <a:r>
              <a:rPr lang="en-US" dirty="0" smtClean="0"/>
              <a:t>   post-test probability if you </a:t>
            </a:r>
          </a:p>
          <a:p>
            <a:pPr marL="0" indent="0">
              <a:buNone/>
            </a:pPr>
            <a:r>
              <a:rPr lang="en-US" dirty="0" smtClean="0"/>
              <a:t>   have pre-test probability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and LR.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334848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47743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above characteristics of the test including sensitivity, specificity, PPV, NPV and LR are very important concepts which one practicing or learning medicine should know.</a:t>
            </a:r>
          </a:p>
          <a:p>
            <a:r>
              <a:rPr lang="en-US" dirty="0"/>
              <a:t>High sensitivity means all positives will test positive and negative result will likely be truly negative and good to rule out.</a:t>
            </a:r>
          </a:p>
          <a:p>
            <a:r>
              <a:rPr lang="en-US" dirty="0"/>
              <a:t>High specificity means all negatives will test negative and positive result will highly suggest the tested pathology.</a:t>
            </a:r>
          </a:p>
          <a:p>
            <a:r>
              <a:rPr lang="en-US" dirty="0"/>
              <a:t>Positive and negative predictive values show the probability of a person having or not having a disease after the test returns positive or negative, respectively.</a:t>
            </a:r>
          </a:p>
          <a:p>
            <a:r>
              <a:rPr lang="en-US" dirty="0"/>
              <a:t>Understanding the concept will help to order the right tests and to avoid unnecessary testing.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32942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140968"/>
            <a:ext cx="2952328" cy="147002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  <a:t>Course </a:t>
            </a:r>
            <a: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  <a:t>4</a:t>
            </a:r>
            <a: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  <a:t/>
            </a:r>
            <a:b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</a:br>
            <a:r>
              <a:rPr lang="en-US" sz="3600" dirty="0" smtClean="0">
                <a:solidFill>
                  <a:srgbClr val="0D5668"/>
                </a:solidFill>
                <a:latin typeface="Times"/>
                <a:cs typeface="Times"/>
              </a:rPr>
              <a:t>Characteristics of the test</a:t>
            </a:r>
            <a:endParaRPr lang="en-US" sz="3600" dirty="0">
              <a:solidFill>
                <a:srgbClr val="0D5668"/>
              </a:solidFill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609600"/>
            <a:ext cx="3416301" cy="17907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pic>
        <p:nvPicPr>
          <p:cNvPr id="8" name="Picture 7" descr="geometry-1044090_128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060848"/>
            <a:ext cx="4896544" cy="305770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66338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current course is essential for every-day practice. </a:t>
            </a:r>
          </a:p>
          <a:p>
            <a:r>
              <a:rPr lang="en-US" dirty="0" smtClean="0"/>
              <a:t>Every student involved in science should have knowledge about the characteristics of a test and be able to evaluate the meaningfulness of a test. </a:t>
            </a:r>
          </a:p>
          <a:p>
            <a:r>
              <a:rPr lang="en-US" dirty="0" smtClean="0"/>
              <a:t>The diagnostic </a:t>
            </a:r>
            <a:r>
              <a:rPr lang="en-US" dirty="0"/>
              <a:t>power of any test is determined by </a:t>
            </a:r>
            <a:r>
              <a:rPr lang="en-US" i="1" dirty="0"/>
              <a:t>both</a:t>
            </a:r>
            <a:r>
              <a:rPr lang="en-US" dirty="0"/>
              <a:t> its sensitivity and its specificity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7528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Sensitivity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Sensitivity of a test is the proportion of positives that are identified as positives.</a:t>
            </a:r>
          </a:p>
          <a:p>
            <a:r>
              <a:rPr lang="en-US" dirty="0"/>
              <a:t>A test that is 100% sensitive will identify </a:t>
            </a:r>
            <a:r>
              <a:rPr lang="en-US" b="1" dirty="0"/>
              <a:t>all</a:t>
            </a:r>
            <a:r>
              <a:rPr lang="en-US" dirty="0"/>
              <a:t> patients who have the </a:t>
            </a:r>
            <a:r>
              <a:rPr lang="en-US" dirty="0" smtClean="0"/>
              <a:t>disease.</a:t>
            </a:r>
          </a:p>
          <a:p>
            <a:r>
              <a:rPr lang="en-US" dirty="0" smtClean="0"/>
              <a:t>100% sensitivity can be achieved by loosing specificity and although all positives will be identified some positive tests will be false positive.</a:t>
            </a:r>
          </a:p>
          <a:p>
            <a:r>
              <a:rPr lang="en-US" dirty="0" smtClean="0"/>
              <a:t>It is important to have highly sensitive test if you need a screening tool. False positives can be identified at the 2</a:t>
            </a:r>
            <a:r>
              <a:rPr lang="en-US" baseline="30000" dirty="0" smtClean="0"/>
              <a:t>nd</a:t>
            </a:r>
            <a:r>
              <a:rPr lang="en-US" dirty="0" smtClean="0"/>
              <a:t> step by highly specific test.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45625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Sensitivity calculation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Disease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                                                        </a:t>
            </a:r>
            <a:r>
              <a:rPr lang="en-US" dirty="0" smtClean="0"/>
              <a:t>+                -                </a:t>
            </a:r>
          </a:p>
          <a:p>
            <a:pPr marL="0" indent="0">
              <a:buNone/>
            </a:pPr>
            <a:r>
              <a:rPr lang="en-US" dirty="0" smtClean="0"/>
              <a:t>        +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Sensitivity= A ÷(A+B) = 80÷(20+80)=0.8=80%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420888"/>
            <a:ext cx="3384377" cy="255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0323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Specificity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Specificity of a test is the </a:t>
            </a:r>
            <a:r>
              <a:rPr lang="en-US" dirty="0"/>
              <a:t>proportion of negatives that are correctly identified as </a:t>
            </a:r>
            <a:r>
              <a:rPr lang="en-US" dirty="0" smtClean="0"/>
              <a:t>negatives.</a:t>
            </a:r>
          </a:p>
          <a:p>
            <a:r>
              <a:rPr lang="en-US" dirty="0" smtClean="0"/>
              <a:t>This means that if the test is highly specific and positive it is likely to be truly positive. </a:t>
            </a:r>
          </a:p>
          <a:p>
            <a:r>
              <a:rPr lang="en-US" dirty="0" smtClean="0"/>
              <a:t>It is important to confirm the diagnosis with highly specific test before treatment, especially if the treatment is toxic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17701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Specificity calculation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Disease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                                                        </a:t>
            </a:r>
            <a:r>
              <a:rPr lang="en-US" dirty="0" smtClean="0"/>
              <a:t>+                -                </a:t>
            </a:r>
          </a:p>
          <a:p>
            <a:pPr marL="0" indent="0">
              <a:buNone/>
            </a:pPr>
            <a:r>
              <a:rPr lang="en-US" dirty="0" smtClean="0"/>
              <a:t>        +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Specificity= D ÷(C+D) = 70÷(30+70)=0.7=70%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420888"/>
            <a:ext cx="3384377" cy="255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7459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Positive predictive value (PPV)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for you to be able to determine if a positive test result means that a patient really have the disease or not.</a:t>
            </a:r>
          </a:p>
          <a:p>
            <a:r>
              <a:rPr lang="en-US" dirty="0" smtClean="0"/>
              <a:t>For example, if someone tests for hepatitis C and it comes back positive and the PPV = 99% , then the probability of the patient having hepatitis C is 99%</a:t>
            </a:r>
          </a:p>
          <a:p>
            <a:r>
              <a:rPr lang="en-US" dirty="0" smtClean="0"/>
              <a:t>PPV is a proportion of positive tests that are </a:t>
            </a:r>
            <a:r>
              <a:rPr lang="en-US" b="1" dirty="0" smtClean="0"/>
              <a:t>truly</a:t>
            </a:r>
            <a:r>
              <a:rPr lang="en-US" dirty="0" smtClean="0"/>
              <a:t> positive.</a:t>
            </a:r>
          </a:p>
          <a:p>
            <a:r>
              <a:rPr lang="en-US" dirty="0" smtClean="0"/>
              <a:t>Remember that PPV, unlike sensitivity and specificity, depends on prevalence. </a:t>
            </a:r>
          </a:p>
          <a:p>
            <a:r>
              <a:rPr lang="en-US" dirty="0" smtClean="0"/>
              <a:t>In a community where nobody has the disease PPV will be equal to zero.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01515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PPV calculation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Disease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                                                        </a:t>
            </a:r>
            <a:r>
              <a:rPr lang="en-US" dirty="0" smtClean="0"/>
              <a:t>+                -                </a:t>
            </a:r>
          </a:p>
          <a:p>
            <a:pPr marL="0" indent="0">
              <a:buNone/>
            </a:pPr>
            <a:r>
              <a:rPr lang="en-US" dirty="0" smtClean="0"/>
              <a:t>        +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PPV= </a:t>
            </a:r>
            <a:r>
              <a:rPr lang="en-US" dirty="0"/>
              <a:t>A</a:t>
            </a:r>
            <a:r>
              <a:rPr lang="en-US" dirty="0" smtClean="0"/>
              <a:t> ÷(A+C) = 80÷(80+30)=0.727=72.7%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420888"/>
            <a:ext cx="3384377" cy="255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4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Characteristics of the test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441812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1796</Words>
  <Application>Microsoft Macintosh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Тема Office</vt:lpstr>
      <vt:lpstr>Course 4 Characteristics of the test</vt:lpstr>
      <vt:lpstr>Objectives</vt:lpstr>
      <vt:lpstr>Introduction</vt:lpstr>
      <vt:lpstr>Sensitivity</vt:lpstr>
      <vt:lpstr>Sensitivity calculation</vt:lpstr>
      <vt:lpstr>Specificity</vt:lpstr>
      <vt:lpstr>Specificity calculation</vt:lpstr>
      <vt:lpstr>Positive predictive value (PPV)</vt:lpstr>
      <vt:lpstr>PPV calculation</vt:lpstr>
      <vt:lpstr>Negative predictive value (NPV)</vt:lpstr>
      <vt:lpstr>NPV calculation</vt:lpstr>
      <vt:lpstr>Likelihood ratio (LR)</vt:lpstr>
      <vt:lpstr>Likelihood ratio and Chance</vt:lpstr>
      <vt:lpstr>Odds and Probability</vt:lpstr>
      <vt:lpstr>Odds and Probability, cont.</vt:lpstr>
      <vt:lpstr>Odds and Probability conversion</vt:lpstr>
      <vt:lpstr>Likelihood ratio, example</vt:lpstr>
      <vt:lpstr>Likelihood ration: an example</vt:lpstr>
      <vt:lpstr>Likelihood ration, example</vt:lpstr>
      <vt:lpstr>LR nomogram</vt:lpstr>
      <vt:lpstr>Summary</vt:lpstr>
      <vt:lpstr>Course 4 Characteristics of the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the test</dc:title>
  <dc:creator>Rasikh</dc:creator>
  <cp:lastModifiedBy>Raman</cp:lastModifiedBy>
  <cp:revision>29</cp:revision>
  <dcterms:created xsi:type="dcterms:W3CDTF">2017-07-17T07:09:20Z</dcterms:created>
  <dcterms:modified xsi:type="dcterms:W3CDTF">2017-07-22T17:49:49Z</dcterms:modified>
</cp:coreProperties>
</file>