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3" r:id="rId8"/>
    <p:sldId id="267" r:id="rId9"/>
    <p:sldId id="264" r:id="rId10"/>
    <p:sldId id="265" r:id="rId11"/>
    <p:sldId id="266" r:id="rId12"/>
    <p:sldId id="262" r:id="rId13"/>
    <p:sldId id="268" r:id="rId14"/>
    <p:sldId id="269" r:id="rId15"/>
    <p:sldId id="270" r:id="rId16"/>
    <p:sldId id="271" r:id="rId17"/>
    <p:sldId id="272" r:id="rId18"/>
    <p:sldId id="273" r:id="rId19"/>
    <p:sldId id="275"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5668"/>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688" y="-1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sv-S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Click to edit Master subtitle style</a:t>
            </a:r>
            <a:endParaRPr lang="en-US"/>
          </a:p>
        </p:txBody>
      </p:sp>
      <p:sp>
        <p:nvSpPr>
          <p:cNvPr id="4" name="Date Placeholder 3"/>
          <p:cNvSpPr>
            <a:spLocks noGrp="1"/>
          </p:cNvSpPr>
          <p:nvPr>
            <p:ph type="dt" sz="half" idx="10"/>
          </p:nvPr>
        </p:nvSpPr>
        <p:spPr/>
        <p:txBody>
          <a:bodyPr/>
          <a:lstStyle/>
          <a:p>
            <a:fld id="{85116428-9D78-ED43-8933-E4C8ADE42BA9}" type="datetimeFigureOut">
              <a:rPr lang="en-US" smtClean="0"/>
              <a:t>7/9/17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F0E0A-AF66-AF41-ABC9-F7E7BAA09CFE}" type="slidenum">
              <a:rPr lang="en-US" smtClean="0"/>
              <a:t>‹#›</a:t>
            </a:fld>
            <a:endParaRPr lang="en-US"/>
          </a:p>
        </p:txBody>
      </p:sp>
    </p:spTree>
    <p:extLst>
      <p:ext uri="{BB962C8B-B14F-4D97-AF65-F5344CB8AC3E}">
        <p14:creationId xmlns:p14="http://schemas.microsoft.com/office/powerpoint/2010/main" val="2513559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4" name="Date Placeholder 3"/>
          <p:cNvSpPr>
            <a:spLocks noGrp="1"/>
          </p:cNvSpPr>
          <p:nvPr>
            <p:ph type="dt" sz="half" idx="10"/>
          </p:nvPr>
        </p:nvSpPr>
        <p:spPr/>
        <p:txBody>
          <a:bodyPr/>
          <a:lstStyle/>
          <a:p>
            <a:fld id="{85116428-9D78-ED43-8933-E4C8ADE42BA9}" type="datetimeFigureOut">
              <a:rPr lang="en-US" smtClean="0"/>
              <a:t>7/9/17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F0E0A-AF66-AF41-ABC9-F7E7BAA09CFE}" type="slidenum">
              <a:rPr lang="en-US" smtClean="0"/>
              <a:t>‹#›</a:t>
            </a:fld>
            <a:endParaRPr lang="en-US"/>
          </a:p>
        </p:txBody>
      </p:sp>
    </p:spTree>
    <p:extLst>
      <p:ext uri="{BB962C8B-B14F-4D97-AF65-F5344CB8AC3E}">
        <p14:creationId xmlns:p14="http://schemas.microsoft.com/office/powerpoint/2010/main" val="72627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v-S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4" name="Date Placeholder 3"/>
          <p:cNvSpPr>
            <a:spLocks noGrp="1"/>
          </p:cNvSpPr>
          <p:nvPr>
            <p:ph type="dt" sz="half" idx="10"/>
          </p:nvPr>
        </p:nvSpPr>
        <p:spPr/>
        <p:txBody>
          <a:bodyPr/>
          <a:lstStyle/>
          <a:p>
            <a:fld id="{85116428-9D78-ED43-8933-E4C8ADE42BA9}" type="datetimeFigureOut">
              <a:rPr lang="en-US" smtClean="0"/>
              <a:t>7/9/17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F0E0A-AF66-AF41-ABC9-F7E7BAA09CFE}" type="slidenum">
              <a:rPr lang="en-US" smtClean="0"/>
              <a:t>‹#›</a:t>
            </a:fld>
            <a:endParaRPr lang="en-US"/>
          </a:p>
        </p:txBody>
      </p:sp>
    </p:spTree>
    <p:extLst>
      <p:ext uri="{BB962C8B-B14F-4D97-AF65-F5344CB8AC3E}">
        <p14:creationId xmlns:p14="http://schemas.microsoft.com/office/powerpoint/2010/main" val="2937262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Click to edit Master title style</a:t>
            </a:r>
            <a:endParaRPr lang="en-US"/>
          </a:p>
        </p:txBody>
      </p:sp>
      <p:sp>
        <p:nvSpPr>
          <p:cNvPr id="3" name="Content Placeholder 2"/>
          <p:cNvSpPr>
            <a:spLocks noGrp="1"/>
          </p:cNvSpPr>
          <p:nvPr>
            <p:ph idx="1"/>
          </p:nvPr>
        </p:nvSpPr>
        <p:spPr/>
        <p:txBody>
          <a:body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4" name="Date Placeholder 3"/>
          <p:cNvSpPr>
            <a:spLocks noGrp="1"/>
          </p:cNvSpPr>
          <p:nvPr>
            <p:ph type="dt" sz="half" idx="10"/>
          </p:nvPr>
        </p:nvSpPr>
        <p:spPr/>
        <p:txBody>
          <a:bodyPr/>
          <a:lstStyle/>
          <a:p>
            <a:fld id="{85116428-9D78-ED43-8933-E4C8ADE42BA9}" type="datetimeFigureOut">
              <a:rPr lang="en-US" smtClean="0"/>
              <a:t>7/9/17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F0E0A-AF66-AF41-ABC9-F7E7BAA09CFE}" type="slidenum">
              <a:rPr lang="en-US" smtClean="0"/>
              <a:t>‹#›</a:t>
            </a:fld>
            <a:endParaRPr lang="en-US"/>
          </a:p>
        </p:txBody>
      </p:sp>
    </p:spTree>
    <p:extLst>
      <p:ext uri="{BB962C8B-B14F-4D97-AF65-F5344CB8AC3E}">
        <p14:creationId xmlns:p14="http://schemas.microsoft.com/office/powerpoint/2010/main" val="2529596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sv-S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Click to edit Master text styles</a:t>
            </a:r>
          </a:p>
        </p:txBody>
      </p:sp>
      <p:sp>
        <p:nvSpPr>
          <p:cNvPr id="4" name="Date Placeholder 3"/>
          <p:cNvSpPr>
            <a:spLocks noGrp="1"/>
          </p:cNvSpPr>
          <p:nvPr>
            <p:ph type="dt" sz="half" idx="10"/>
          </p:nvPr>
        </p:nvSpPr>
        <p:spPr/>
        <p:txBody>
          <a:bodyPr/>
          <a:lstStyle/>
          <a:p>
            <a:fld id="{85116428-9D78-ED43-8933-E4C8ADE42BA9}" type="datetimeFigureOut">
              <a:rPr lang="en-US" smtClean="0"/>
              <a:t>7/9/17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F0E0A-AF66-AF41-ABC9-F7E7BAA09CFE}" type="slidenum">
              <a:rPr lang="en-US" smtClean="0"/>
              <a:t>‹#›</a:t>
            </a:fld>
            <a:endParaRPr lang="en-US"/>
          </a:p>
        </p:txBody>
      </p:sp>
    </p:spTree>
    <p:extLst>
      <p:ext uri="{BB962C8B-B14F-4D97-AF65-F5344CB8AC3E}">
        <p14:creationId xmlns:p14="http://schemas.microsoft.com/office/powerpoint/2010/main" val="2855597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5" name="Date Placeholder 4"/>
          <p:cNvSpPr>
            <a:spLocks noGrp="1"/>
          </p:cNvSpPr>
          <p:nvPr>
            <p:ph type="dt" sz="half" idx="10"/>
          </p:nvPr>
        </p:nvSpPr>
        <p:spPr/>
        <p:txBody>
          <a:bodyPr/>
          <a:lstStyle/>
          <a:p>
            <a:fld id="{85116428-9D78-ED43-8933-E4C8ADE42BA9}" type="datetimeFigureOut">
              <a:rPr lang="en-US" smtClean="0"/>
              <a:t>7/9/17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F0E0A-AF66-AF41-ABC9-F7E7BAA09CFE}" type="slidenum">
              <a:rPr lang="en-US" smtClean="0"/>
              <a:t>‹#›</a:t>
            </a:fld>
            <a:endParaRPr lang="en-US"/>
          </a:p>
        </p:txBody>
      </p:sp>
    </p:spTree>
    <p:extLst>
      <p:ext uri="{BB962C8B-B14F-4D97-AF65-F5344CB8AC3E}">
        <p14:creationId xmlns:p14="http://schemas.microsoft.com/office/powerpoint/2010/main" val="2920910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7" name="Date Placeholder 6"/>
          <p:cNvSpPr>
            <a:spLocks noGrp="1"/>
          </p:cNvSpPr>
          <p:nvPr>
            <p:ph type="dt" sz="half" idx="10"/>
          </p:nvPr>
        </p:nvSpPr>
        <p:spPr/>
        <p:txBody>
          <a:bodyPr/>
          <a:lstStyle/>
          <a:p>
            <a:fld id="{85116428-9D78-ED43-8933-E4C8ADE42BA9}" type="datetimeFigureOut">
              <a:rPr lang="en-US" smtClean="0"/>
              <a:t>7/9/17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FF0E0A-AF66-AF41-ABC9-F7E7BAA09CFE}" type="slidenum">
              <a:rPr lang="en-US" smtClean="0"/>
              <a:t>‹#›</a:t>
            </a:fld>
            <a:endParaRPr lang="en-US"/>
          </a:p>
        </p:txBody>
      </p:sp>
    </p:spTree>
    <p:extLst>
      <p:ext uri="{BB962C8B-B14F-4D97-AF65-F5344CB8AC3E}">
        <p14:creationId xmlns:p14="http://schemas.microsoft.com/office/powerpoint/2010/main" val="3564452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Click to edit Master title style</a:t>
            </a:r>
            <a:endParaRPr lang="en-US"/>
          </a:p>
        </p:txBody>
      </p:sp>
      <p:sp>
        <p:nvSpPr>
          <p:cNvPr id="3" name="Date Placeholder 2"/>
          <p:cNvSpPr>
            <a:spLocks noGrp="1"/>
          </p:cNvSpPr>
          <p:nvPr>
            <p:ph type="dt" sz="half" idx="10"/>
          </p:nvPr>
        </p:nvSpPr>
        <p:spPr/>
        <p:txBody>
          <a:bodyPr/>
          <a:lstStyle/>
          <a:p>
            <a:fld id="{85116428-9D78-ED43-8933-E4C8ADE42BA9}" type="datetimeFigureOut">
              <a:rPr lang="en-US" smtClean="0"/>
              <a:t>7/9/17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FF0E0A-AF66-AF41-ABC9-F7E7BAA09CFE}" type="slidenum">
              <a:rPr lang="en-US" smtClean="0"/>
              <a:t>‹#›</a:t>
            </a:fld>
            <a:endParaRPr lang="en-US"/>
          </a:p>
        </p:txBody>
      </p:sp>
    </p:spTree>
    <p:extLst>
      <p:ext uri="{BB962C8B-B14F-4D97-AF65-F5344CB8AC3E}">
        <p14:creationId xmlns:p14="http://schemas.microsoft.com/office/powerpoint/2010/main" val="3216427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116428-9D78-ED43-8933-E4C8ADE42BA9}" type="datetimeFigureOut">
              <a:rPr lang="en-US" smtClean="0"/>
              <a:t>7/9/17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FF0E0A-AF66-AF41-ABC9-F7E7BAA09CFE}" type="slidenum">
              <a:rPr lang="en-US" smtClean="0"/>
              <a:t>‹#›</a:t>
            </a:fld>
            <a:endParaRPr lang="en-US"/>
          </a:p>
        </p:txBody>
      </p:sp>
    </p:spTree>
    <p:extLst>
      <p:ext uri="{BB962C8B-B14F-4D97-AF65-F5344CB8AC3E}">
        <p14:creationId xmlns:p14="http://schemas.microsoft.com/office/powerpoint/2010/main" val="1509742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sv-S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Click to edit Master text styles</a:t>
            </a:r>
          </a:p>
        </p:txBody>
      </p:sp>
      <p:sp>
        <p:nvSpPr>
          <p:cNvPr id="5" name="Date Placeholder 4"/>
          <p:cNvSpPr>
            <a:spLocks noGrp="1"/>
          </p:cNvSpPr>
          <p:nvPr>
            <p:ph type="dt" sz="half" idx="10"/>
          </p:nvPr>
        </p:nvSpPr>
        <p:spPr/>
        <p:txBody>
          <a:bodyPr/>
          <a:lstStyle/>
          <a:p>
            <a:fld id="{85116428-9D78-ED43-8933-E4C8ADE42BA9}" type="datetimeFigureOut">
              <a:rPr lang="en-US" smtClean="0"/>
              <a:t>7/9/17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F0E0A-AF66-AF41-ABC9-F7E7BAA09CFE}" type="slidenum">
              <a:rPr lang="en-US" smtClean="0"/>
              <a:t>‹#›</a:t>
            </a:fld>
            <a:endParaRPr lang="en-US"/>
          </a:p>
        </p:txBody>
      </p:sp>
    </p:spTree>
    <p:extLst>
      <p:ext uri="{BB962C8B-B14F-4D97-AF65-F5344CB8AC3E}">
        <p14:creationId xmlns:p14="http://schemas.microsoft.com/office/powerpoint/2010/main" val="3326481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sv-S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Click to edit Master text styles</a:t>
            </a:r>
          </a:p>
        </p:txBody>
      </p:sp>
      <p:sp>
        <p:nvSpPr>
          <p:cNvPr id="5" name="Date Placeholder 4"/>
          <p:cNvSpPr>
            <a:spLocks noGrp="1"/>
          </p:cNvSpPr>
          <p:nvPr>
            <p:ph type="dt" sz="half" idx="10"/>
          </p:nvPr>
        </p:nvSpPr>
        <p:spPr/>
        <p:txBody>
          <a:bodyPr/>
          <a:lstStyle/>
          <a:p>
            <a:fld id="{85116428-9D78-ED43-8933-E4C8ADE42BA9}" type="datetimeFigureOut">
              <a:rPr lang="en-US" smtClean="0"/>
              <a:t>7/9/17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F0E0A-AF66-AF41-ABC9-F7E7BAA09CFE}" type="slidenum">
              <a:rPr lang="en-US" smtClean="0"/>
              <a:t>‹#›</a:t>
            </a:fld>
            <a:endParaRPr lang="en-US"/>
          </a:p>
        </p:txBody>
      </p:sp>
    </p:spTree>
    <p:extLst>
      <p:ext uri="{BB962C8B-B14F-4D97-AF65-F5344CB8AC3E}">
        <p14:creationId xmlns:p14="http://schemas.microsoft.com/office/powerpoint/2010/main" val="36870736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116428-9D78-ED43-8933-E4C8ADE42BA9}" type="datetimeFigureOut">
              <a:rPr lang="en-US" smtClean="0"/>
              <a:t>7/9/17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FF0E0A-AF66-AF41-ABC9-F7E7BAA09CFE}" type="slidenum">
              <a:rPr lang="en-US" smtClean="0"/>
              <a:t>‹#›</a:t>
            </a:fld>
            <a:endParaRPr lang="en-US"/>
          </a:p>
        </p:txBody>
      </p:sp>
    </p:spTree>
    <p:extLst>
      <p:ext uri="{BB962C8B-B14F-4D97-AF65-F5344CB8AC3E}">
        <p14:creationId xmlns:p14="http://schemas.microsoft.com/office/powerpoint/2010/main" val="2826234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527800"/>
            <a:ext cx="9144000" cy="358774"/>
          </a:xfrm>
          <a:solidFill>
            <a:srgbClr val="0D5668"/>
          </a:solidFill>
        </p:spPr>
        <p:txBody>
          <a:bodyPr>
            <a:normAutofit fontScale="90000"/>
          </a:bodyPr>
          <a:lstStyle/>
          <a:p>
            <a:r>
              <a:rPr lang="en-US" sz="2000" dirty="0" smtClean="0">
                <a:solidFill>
                  <a:schemeClr val="bg1"/>
                </a:solidFill>
                <a:latin typeface="Times"/>
                <a:cs typeface="Times"/>
              </a:rPr>
              <a:t>Copyright @ 2017 Ivy Research Link - Course 8</a:t>
            </a:r>
            <a:endParaRPr lang="en-US" sz="2000" dirty="0">
              <a:solidFill>
                <a:schemeClr val="bg1"/>
              </a:solidFill>
              <a:latin typeface="Times"/>
              <a:cs typeface="Times"/>
            </a:endParaRPr>
          </a:p>
        </p:txBody>
      </p:sp>
      <p:sp>
        <p:nvSpPr>
          <p:cNvPr id="3" name="Subtitle 2"/>
          <p:cNvSpPr>
            <a:spLocks noGrp="1"/>
          </p:cNvSpPr>
          <p:nvPr>
            <p:ph type="subTitle" idx="1"/>
          </p:nvPr>
        </p:nvSpPr>
        <p:spPr>
          <a:xfrm>
            <a:off x="0" y="2921000"/>
            <a:ext cx="3568700" cy="2832100"/>
          </a:xfrm>
        </p:spPr>
        <p:txBody>
          <a:bodyPr>
            <a:normAutofit/>
          </a:bodyPr>
          <a:lstStyle/>
          <a:p>
            <a:r>
              <a:rPr lang="en-US" sz="4800" b="1" dirty="0" smtClean="0">
                <a:solidFill>
                  <a:srgbClr val="0D5668"/>
                </a:solidFill>
                <a:latin typeface="Times"/>
                <a:cs typeface="Times"/>
              </a:rPr>
              <a:t>Course 8</a:t>
            </a:r>
            <a:br>
              <a:rPr lang="en-US" sz="4800" b="1" dirty="0" smtClean="0">
                <a:solidFill>
                  <a:srgbClr val="0D5668"/>
                </a:solidFill>
                <a:latin typeface="Times"/>
                <a:cs typeface="Times"/>
              </a:rPr>
            </a:br>
            <a:r>
              <a:rPr lang="en-US" b="1" dirty="0" smtClean="0">
                <a:solidFill>
                  <a:srgbClr val="0D5668"/>
                </a:solidFill>
                <a:latin typeface="Times"/>
                <a:cs typeface="Times"/>
              </a:rPr>
              <a:t>Marketing Principles &amp; How to market yourself</a:t>
            </a:r>
            <a:endParaRPr lang="en-US" b="1" dirty="0">
              <a:solidFill>
                <a:srgbClr val="0D5668"/>
              </a:solidFill>
              <a:latin typeface="Times"/>
              <a:cs typeface="Times"/>
            </a:endParaRPr>
          </a:p>
        </p:txBody>
      </p:sp>
      <p:pic>
        <p:nvPicPr>
          <p:cNvPr id="10" name="Picture 9"/>
          <p:cNvPicPr>
            <a:picLocks noChangeAspect="1"/>
          </p:cNvPicPr>
          <p:nvPr/>
        </p:nvPicPr>
        <p:blipFill>
          <a:blip r:embed="rId2"/>
          <a:stretch>
            <a:fillRect/>
          </a:stretch>
        </p:blipFill>
        <p:spPr>
          <a:xfrm>
            <a:off x="228599" y="609600"/>
            <a:ext cx="3416301" cy="1790700"/>
          </a:xfrm>
          <a:prstGeom prst="rect">
            <a:avLst/>
          </a:prstGeom>
        </p:spPr>
      </p:pic>
      <p:pic>
        <p:nvPicPr>
          <p:cNvPr id="13" name="Picture 12" descr="entrepreneur-1340649_128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52901" y="609600"/>
            <a:ext cx="4432300" cy="5067300"/>
          </a:xfrm>
          <a:prstGeom prst="rect">
            <a:avLst/>
          </a:prstGeom>
        </p:spPr>
      </p:pic>
      <p:sp>
        <p:nvSpPr>
          <p:cNvPr id="14"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8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Marketing Principles &amp; How to market yourself</a:t>
            </a:r>
            <a:endParaRPr lang="en-US" sz="2000" dirty="0">
              <a:solidFill>
                <a:schemeClr val="bg1"/>
              </a:solidFill>
              <a:latin typeface="Times"/>
              <a:cs typeface="Times"/>
            </a:endParaRPr>
          </a:p>
        </p:txBody>
      </p:sp>
    </p:spTree>
    <p:extLst>
      <p:ext uri="{BB962C8B-B14F-4D97-AF65-F5344CB8AC3E}">
        <p14:creationId xmlns:p14="http://schemas.microsoft.com/office/powerpoint/2010/main" val="564100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Create a story</a:t>
            </a:r>
            <a:endParaRPr lang="en-US" b="1" dirty="0"/>
          </a:p>
        </p:txBody>
      </p:sp>
      <p:sp>
        <p:nvSpPr>
          <p:cNvPr id="3" name="Content Placeholder 2"/>
          <p:cNvSpPr>
            <a:spLocks noGrp="1"/>
          </p:cNvSpPr>
          <p:nvPr>
            <p:ph idx="1"/>
          </p:nvPr>
        </p:nvSpPr>
        <p:spPr>
          <a:xfrm>
            <a:off x="457200" y="1417638"/>
            <a:ext cx="8229600" cy="4525963"/>
          </a:xfrm>
        </p:spPr>
        <p:txBody>
          <a:bodyPr>
            <a:noAutofit/>
          </a:bodyPr>
          <a:lstStyle/>
          <a:p>
            <a:r>
              <a:rPr lang="en-US" sz="2300" dirty="0" smtClean="0"/>
              <a:t>People typically do not remember what you do, they remember </a:t>
            </a:r>
            <a:r>
              <a:rPr lang="en-US" sz="2300" i="1" dirty="0" smtClean="0"/>
              <a:t>why</a:t>
            </a:r>
            <a:r>
              <a:rPr lang="en-US" sz="2300" dirty="0" smtClean="0"/>
              <a:t> you do it. You have to show your target audience why you are doing something and not just what you are doing.</a:t>
            </a:r>
          </a:p>
          <a:p>
            <a:r>
              <a:rPr lang="en-US" sz="2300" dirty="0" smtClean="0"/>
              <a:t>What is the reason behind what you like o achieve? What is the purpose? How did it come to this path?</a:t>
            </a:r>
          </a:p>
          <a:p>
            <a:r>
              <a:rPr lang="en-US" sz="2300" dirty="0" smtClean="0"/>
              <a:t>Everyone's life are unique in some way. The key is to portray it in a interesting way. Create a story. Story’s are powerful if you can depict it in an interesting way and grabs people’s attention.</a:t>
            </a:r>
          </a:p>
          <a:p>
            <a:r>
              <a:rPr lang="en-US" sz="2300" dirty="0" smtClean="0"/>
              <a:t>For instance, in any application, your personal statement should never be a “copy” of your CV, but instead the story about you and how you achieved everything you did and the reason for your future goals. </a:t>
            </a:r>
          </a:p>
          <a:p>
            <a:r>
              <a:rPr lang="en-US" sz="2300" dirty="0" smtClean="0"/>
              <a:t>Create a story. It will impact the reader and make a difference. </a:t>
            </a:r>
            <a:endParaRPr lang="en-US" sz="2300" dirty="0"/>
          </a:p>
        </p:txBody>
      </p:sp>
      <p:sp>
        <p:nvSpPr>
          <p:cNvPr id="4"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smtClean="0">
                <a:solidFill>
                  <a:schemeClr val="bg1"/>
                </a:solidFill>
                <a:latin typeface="Times"/>
                <a:cs typeface="Times"/>
              </a:rPr>
              <a:t>Copyright @ 2017 Ivy Research Link - Course 8</a:t>
            </a:r>
            <a:endParaRPr lang="en-US" sz="2000" dirty="0">
              <a:solidFill>
                <a:schemeClr val="bg1"/>
              </a:solidFill>
              <a:latin typeface="Times"/>
              <a:cs typeface="Times"/>
            </a:endParaRPr>
          </a:p>
        </p:txBody>
      </p:sp>
      <p:sp>
        <p:nvSpPr>
          <p:cNvPr id="5"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8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Marketing Principles &amp; How to market yourself</a:t>
            </a:r>
            <a:endParaRPr lang="en-US" sz="2000" dirty="0">
              <a:solidFill>
                <a:schemeClr val="bg1"/>
              </a:solidFill>
              <a:latin typeface="Times"/>
              <a:cs typeface="Times"/>
            </a:endParaRPr>
          </a:p>
        </p:txBody>
      </p:sp>
    </p:spTree>
    <p:extLst>
      <p:ext uri="{BB962C8B-B14F-4D97-AF65-F5344CB8AC3E}">
        <p14:creationId xmlns:p14="http://schemas.microsoft.com/office/powerpoint/2010/main" val="2612631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Display your accomplishments </a:t>
            </a:r>
            <a:endParaRPr lang="en-US" b="1" dirty="0"/>
          </a:p>
        </p:txBody>
      </p:sp>
      <p:sp>
        <p:nvSpPr>
          <p:cNvPr id="3" name="Content Placeholder 2"/>
          <p:cNvSpPr>
            <a:spLocks noGrp="1"/>
          </p:cNvSpPr>
          <p:nvPr>
            <p:ph idx="1"/>
          </p:nvPr>
        </p:nvSpPr>
        <p:spPr/>
        <p:txBody>
          <a:bodyPr>
            <a:normAutofit fontScale="70000" lnSpcReduction="20000"/>
          </a:bodyPr>
          <a:lstStyle/>
          <a:p>
            <a:r>
              <a:rPr lang="en-US" dirty="0" smtClean="0"/>
              <a:t>You certainly have numerous accomplishments. Some that are minor and some that are major. Display all of them and show your strengths. Show your ambitions and all the things that you have accomplished to date. </a:t>
            </a:r>
          </a:p>
          <a:p>
            <a:r>
              <a:rPr lang="en-US" dirty="0" smtClean="0"/>
              <a:t>This is your merit list and your qualifications. This shows others the hard work you have put in to reach your previous goals. </a:t>
            </a:r>
          </a:p>
          <a:p>
            <a:r>
              <a:rPr lang="en-US" dirty="0" smtClean="0"/>
              <a:t>Make a list of all your degrees, experiences, certificates, extracurricular activities, honors and awards, </a:t>
            </a:r>
            <a:r>
              <a:rPr lang="en-US" dirty="0" smtClean="0"/>
              <a:t>memberships in professional societies, language skills, business accomplishments, publications, presentations, music or sport experience etc.  </a:t>
            </a:r>
          </a:p>
          <a:p>
            <a:r>
              <a:rPr lang="en-US" dirty="0" smtClean="0"/>
              <a:t>However, make sure that they are relevant for the target audience. For instance, if you are applying for medical residency training, a program director will most likely not be interested that you won the “sells award” in McDonald’s when you were 18 years of age. </a:t>
            </a:r>
          </a:p>
        </p:txBody>
      </p:sp>
      <p:sp>
        <p:nvSpPr>
          <p:cNvPr id="4"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smtClean="0">
                <a:solidFill>
                  <a:schemeClr val="bg1"/>
                </a:solidFill>
                <a:latin typeface="Times"/>
                <a:cs typeface="Times"/>
              </a:rPr>
              <a:t>Copyright @ 2017 Ivy Research Link - Course 8</a:t>
            </a:r>
            <a:endParaRPr lang="en-US" sz="2000" dirty="0">
              <a:solidFill>
                <a:schemeClr val="bg1"/>
              </a:solidFill>
              <a:latin typeface="Times"/>
              <a:cs typeface="Times"/>
            </a:endParaRPr>
          </a:p>
        </p:txBody>
      </p:sp>
      <p:sp>
        <p:nvSpPr>
          <p:cNvPr id="5"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8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Marketing Principles &amp; How to market yourself</a:t>
            </a:r>
            <a:endParaRPr lang="en-US" sz="2000" dirty="0">
              <a:solidFill>
                <a:schemeClr val="bg1"/>
              </a:solidFill>
              <a:latin typeface="Times"/>
              <a:cs typeface="Times"/>
            </a:endParaRPr>
          </a:p>
        </p:txBody>
      </p:sp>
    </p:spTree>
    <p:extLst>
      <p:ext uri="{BB962C8B-B14F-4D97-AF65-F5344CB8AC3E}">
        <p14:creationId xmlns:p14="http://schemas.microsoft.com/office/powerpoint/2010/main" val="592322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Show your personality </a:t>
            </a:r>
            <a:endParaRPr lang="en-US" b="1" dirty="0"/>
          </a:p>
        </p:txBody>
      </p:sp>
      <p:sp>
        <p:nvSpPr>
          <p:cNvPr id="3" name="Content Placeholder 2"/>
          <p:cNvSpPr>
            <a:spLocks noGrp="1"/>
          </p:cNvSpPr>
          <p:nvPr>
            <p:ph idx="1"/>
          </p:nvPr>
        </p:nvSpPr>
        <p:spPr/>
        <p:txBody>
          <a:bodyPr>
            <a:normAutofit fontScale="47500" lnSpcReduction="20000"/>
          </a:bodyPr>
          <a:lstStyle/>
          <a:p>
            <a:r>
              <a:rPr lang="en-US" sz="4000" dirty="0" smtClean="0"/>
              <a:t>Never be afraid of adding a personal touch to your application.</a:t>
            </a:r>
          </a:p>
          <a:p>
            <a:r>
              <a:rPr lang="en-US" sz="4000" dirty="0" smtClean="0"/>
              <a:t>You want to show that you are a human and not just a list of professional skills. </a:t>
            </a:r>
          </a:p>
          <a:p>
            <a:r>
              <a:rPr lang="en-US" sz="4000" dirty="0" smtClean="0"/>
              <a:t>Your interests, passions and personal skills is a part of the whole package. </a:t>
            </a:r>
          </a:p>
          <a:p>
            <a:r>
              <a:rPr lang="en-US" sz="4000" dirty="0" smtClean="0"/>
              <a:t>Thus, do not forget to market yourself as a well-rounded individual. </a:t>
            </a:r>
          </a:p>
          <a:p>
            <a:r>
              <a:rPr lang="en-US" sz="4000" dirty="0" smtClean="0"/>
              <a:t>Ask yourself: what are your personal traits that others find attractive? Are you enthusiastic? Are you positive?</a:t>
            </a:r>
            <a:r>
              <a:rPr lang="en-US" sz="4000" dirty="0"/>
              <a:t> </a:t>
            </a:r>
            <a:r>
              <a:rPr lang="en-US" sz="4000" dirty="0" smtClean="0"/>
              <a:t>Are you a team player? Do you have good interpersonal skills? If so, add those to your application. </a:t>
            </a:r>
          </a:p>
          <a:p>
            <a:r>
              <a:rPr lang="en-US" sz="4000" dirty="0" smtClean="0"/>
              <a:t>However, make sure you give visual examples of your personal traits and not just that you have them. For instance, you can state: </a:t>
            </a:r>
            <a:br>
              <a:rPr lang="en-US" sz="4000" dirty="0" smtClean="0"/>
            </a:br>
            <a:r>
              <a:rPr lang="en-US" sz="4000" dirty="0" smtClean="0"/>
              <a:t/>
            </a:r>
            <a:br>
              <a:rPr lang="en-US" sz="4000" dirty="0" smtClean="0"/>
            </a:br>
            <a:r>
              <a:rPr lang="en-US" sz="4000" dirty="0" smtClean="0"/>
              <a:t>“Self-discipline is a trait that I master. I do not neglect the small daily disciplines in life: I make my bed in the morning, I work out on a daily basis, I take the stairs instead of the elevator, I eat an apple each day. I have learned that when I do not neglect the small disciplines in life, I am able to take on bigger discipline in life which have resulted in my current accomplishments</a:t>
            </a:r>
            <a:r>
              <a:rPr lang="en-US" dirty="0" smtClean="0"/>
              <a:t>.”</a:t>
            </a:r>
            <a:endParaRPr lang="en-US" dirty="0"/>
          </a:p>
        </p:txBody>
      </p:sp>
      <p:sp>
        <p:nvSpPr>
          <p:cNvPr id="4"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smtClean="0">
                <a:solidFill>
                  <a:schemeClr val="bg1"/>
                </a:solidFill>
                <a:latin typeface="Times"/>
                <a:cs typeface="Times"/>
              </a:rPr>
              <a:t>Copyright @ 2017 Ivy Research Link - Course 8</a:t>
            </a:r>
            <a:endParaRPr lang="en-US" sz="2000" dirty="0">
              <a:solidFill>
                <a:schemeClr val="bg1"/>
              </a:solidFill>
              <a:latin typeface="Times"/>
              <a:cs typeface="Times"/>
            </a:endParaRPr>
          </a:p>
        </p:txBody>
      </p:sp>
      <p:sp>
        <p:nvSpPr>
          <p:cNvPr id="5"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8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Marketing Principles &amp; How to market yourself</a:t>
            </a:r>
            <a:endParaRPr lang="en-US" sz="2000" dirty="0">
              <a:solidFill>
                <a:schemeClr val="bg1"/>
              </a:solidFill>
              <a:latin typeface="Times"/>
              <a:cs typeface="Times"/>
            </a:endParaRPr>
          </a:p>
        </p:txBody>
      </p:sp>
    </p:spTree>
    <p:extLst>
      <p:ext uri="{BB962C8B-B14F-4D97-AF65-F5344CB8AC3E}">
        <p14:creationId xmlns:p14="http://schemas.microsoft.com/office/powerpoint/2010/main" val="353772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Chose your words wisely</a:t>
            </a:r>
            <a:endParaRPr lang="en-US" b="1" dirty="0"/>
          </a:p>
        </p:txBody>
      </p:sp>
      <p:sp>
        <p:nvSpPr>
          <p:cNvPr id="3" name="Content Placeholder 2"/>
          <p:cNvSpPr>
            <a:spLocks noGrp="1"/>
          </p:cNvSpPr>
          <p:nvPr>
            <p:ph idx="1"/>
          </p:nvPr>
        </p:nvSpPr>
        <p:spPr/>
        <p:txBody>
          <a:bodyPr>
            <a:normAutofit fontScale="70000" lnSpcReduction="20000"/>
          </a:bodyPr>
          <a:lstStyle/>
          <a:p>
            <a:r>
              <a:rPr lang="en-US" dirty="0" smtClean="0"/>
              <a:t>The way you write your application is very important. </a:t>
            </a:r>
          </a:p>
          <a:p>
            <a:r>
              <a:rPr lang="en-US" dirty="0" smtClean="0"/>
              <a:t>Certain terminology, phrases and buzz words are particularly sought-after by potential employers in your industry. </a:t>
            </a:r>
          </a:p>
          <a:p>
            <a:r>
              <a:rPr lang="en-US" dirty="0" smtClean="0"/>
              <a:t>What you write will be the primary communication to your target audience. You need to catch their attention, build interest and communicate in a way that is appealing.  </a:t>
            </a:r>
          </a:p>
          <a:p>
            <a:r>
              <a:rPr lang="en-US" dirty="0" smtClean="0"/>
              <a:t>Compare when you have read something that is boring versus something that is very engaging. You want to write in a way that is very pleasing, tempting and fascinating. </a:t>
            </a:r>
            <a:endParaRPr lang="en-US" dirty="0"/>
          </a:p>
          <a:p>
            <a:r>
              <a:rPr lang="en-US" dirty="0" smtClean="0"/>
              <a:t>If you </a:t>
            </a:r>
            <a:r>
              <a:rPr lang="en-US" dirty="0" smtClean="0"/>
              <a:t>chose your words </a:t>
            </a:r>
            <a:r>
              <a:rPr lang="en-US" dirty="0" smtClean="0"/>
              <a:t>wisely you wil</a:t>
            </a:r>
            <a:r>
              <a:rPr lang="en-US" dirty="0" smtClean="0"/>
              <a:t>l accomplish this. </a:t>
            </a:r>
          </a:p>
          <a:p>
            <a:r>
              <a:rPr lang="en-US" dirty="0" smtClean="0"/>
              <a:t>Proofread your application. Avoid grammatical and spelling errors. Chose more sophisticated phrases when appropriate and write in a engaging way. </a:t>
            </a:r>
          </a:p>
        </p:txBody>
      </p:sp>
      <p:sp>
        <p:nvSpPr>
          <p:cNvPr id="4"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smtClean="0">
                <a:solidFill>
                  <a:schemeClr val="bg1"/>
                </a:solidFill>
                <a:latin typeface="Times"/>
                <a:cs typeface="Times"/>
              </a:rPr>
              <a:t>Copyright @ 2017 Ivy Research Link - Course 8</a:t>
            </a:r>
            <a:endParaRPr lang="en-US" sz="2000" dirty="0">
              <a:solidFill>
                <a:schemeClr val="bg1"/>
              </a:solidFill>
              <a:latin typeface="Times"/>
              <a:cs typeface="Times"/>
            </a:endParaRPr>
          </a:p>
        </p:txBody>
      </p:sp>
      <p:sp>
        <p:nvSpPr>
          <p:cNvPr id="5"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8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Marketing Principles &amp; How to market yourself</a:t>
            </a:r>
            <a:endParaRPr lang="en-US" sz="2000" dirty="0">
              <a:solidFill>
                <a:schemeClr val="bg1"/>
              </a:solidFill>
              <a:latin typeface="Times"/>
              <a:cs typeface="Times"/>
            </a:endParaRPr>
          </a:p>
        </p:txBody>
      </p:sp>
    </p:spTree>
    <p:extLst>
      <p:ext uri="{BB962C8B-B14F-4D97-AF65-F5344CB8AC3E}">
        <p14:creationId xmlns:p14="http://schemas.microsoft.com/office/powerpoint/2010/main" val="2716555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Create an emotional appeal </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By nature, we human are more emotional creatures. </a:t>
            </a:r>
            <a:endParaRPr lang="en-US" dirty="0"/>
          </a:p>
          <a:p>
            <a:r>
              <a:rPr lang="en-US" dirty="0" smtClean="0"/>
              <a:t>People are more inclined to pay attention to a catchy, caring and compassionate-sounding message than a rational one. </a:t>
            </a:r>
          </a:p>
          <a:p>
            <a:r>
              <a:rPr lang="en-US" dirty="0" smtClean="0"/>
              <a:t>Therefore, try to create that emotional appeal in your message and the way you “come across” in your application. </a:t>
            </a:r>
          </a:p>
          <a:p>
            <a:r>
              <a:rPr lang="en-US" dirty="0" smtClean="0"/>
              <a:t>One of the reasons for why you should create a story  is because the story should create emotions.  </a:t>
            </a:r>
          </a:p>
          <a:p>
            <a:r>
              <a:rPr lang="en-US" dirty="0" smtClean="0"/>
              <a:t>Your personal marketing will be much more impactful yourself when you add an emotional touch in your message. </a:t>
            </a:r>
            <a:endParaRPr lang="en-US" dirty="0"/>
          </a:p>
        </p:txBody>
      </p:sp>
      <p:sp>
        <p:nvSpPr>
          <p:cNvPr id="4"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smtClean="0">
                <a:solidFill>
                  <a:schemeClr val="bg1"/>
                </a:solidFill>
                <a:latin typeface="Times"/>
                <a:cs typeface="Times"/>
              </a:rPr>
              <a:t>Copyright @ 2017 Ivy Research Link - Course 8</a:t>
            </a:r>
            <a:endParaRPr lang="en-US" sz="2000" dirty="0">
              <a:solidFill>
                <a:schemeClr val="bg1"/>
              </a:solidFill>
              <a:latin typeface="Times"/>
              <a:cs typeface="Times"/>
            </a:endParaRPr>
          </a:p>
        </p:txBody>
      </p:sp>
      <p:sp>
        <p:nvSpPr>
          <p:cNvPr id="5"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8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Marketing Principles &amp; How to market yourself</a:t>
            </a:r>
            <a:endParaRPr lang="en-US" sz="2000" dirty="0">
              <a:solidFill>
                <a:schemeClr val="bg1"/>
              </a:solidFill>
              <a:latin typeface="Times"/>
              <a:cs typeface="Times"/>
            </a:endParaRPr>
          </a:p>
        </p:txBody>
      </p:sp>
    </p:spTree>
    <p:extLst>
      <p:ext uri="{BB962C8B-B14F-4D97-AF65-F5344CB8AC3E}">
        <p14:creationId xmlns:p14="http://schemas.microsoft.com/office/powerpoint/2010/main" val="1085296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Study others</a:t>
            </a:r>
            <a:endParaRPr lang="en-US" b="1" dirty="0"/>
          </a:p>
        </p:txBody>
      </p:sp>
      <p:sp>
        <p:nvSpPr>
          <p:cNvPr id="3" name="Content Placeholder 2"/>
          <p:cNvSpPr>
            <a:spLocks noGrp="1"/>
          </p:cNvSpPr>
          <p:nvPr>
            <p:ph idx="1"/>
          </p:nvPr>
        </p:nvSpPr>
        <p:spPr/>
        <p:txBody>
          <a:bodyPr>
            <a:normAutofit fontScale="77500" lnSpcReduction="20000"/>
          </a:bodyPr>
          <a:lstStyle/>
          <a:p>
            <a:r>
              <a:rPr lang="en-US" dirty="0" smtClean="0"/>
              <a:t>There are many powerful marketers in this world and you probably know some of them. </a:t>
            </a:r>
          </a:p>
          <a:p>
            <a:r>
              <a:rPr lang="en-US" dirty="0" smtClean="0"/>
              <a:t>Imagine a company that has caught your interest. Analyze what they have done in able to get your attention and see if you can use the same tactics.</a:t>
            </a:r>
          </a:p>
          <a:p>
            <a:r>
              <a:rPr lang="en-US" dirty="0" smtClean="0"/>
              <a:t>Study others. Read about how successful companies and people marketed themselves to be where they are today and model them. </a:t>
            </a:r>
          </a:p>
          <a:p>
            <a:r>
              <a:rPr lang="en-US" dirty="0" smtClean="0"/>
              <a:t>One of the best way to improve a skill is to study how others have done it and try to do the same, if not better. </a:t>
            </a:r>
          </a:p>
          <a:p>
            <a:r>
              <a:rPr lang="en-US" dirty="0" smtClean="0"/>
              <a:t>The internet is a great source of information that you should use. </a:t>
            </a:r>
            <a:endParaRPr lang="en-US" dirty="0"/>
          </a:p>
        </p:txBody>
      </p:sp>
      <p:sp>
        <p:nvSpPr>
          <p:cNvPr id="4"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smtClean="0">
                <a:solidFill>
                  <a:schemeClr val="bg1"/>
                </a:solidFill>
                <a:latin typeface="Times"/>
                <a:cs typeface="Times"/>
              </a:rPr>
              <a:t>Copyright @ 2017 Ivy Research Link - Course 8</a:t>
            </a:r>
            <a:endParaRPr lang="en-US" sz="2000" dirty="0">
              <a:solidFill>
                <a:schemeClr val="bg1"/>
              </a:solidFill>
              <a:latin typeface="Times"/>
              <a:cs typeface="Times"/>
            </a:endParaRPr>
          </a:p>
        </p:txBody>
      </p:sp>
      <p:sp>
        <p:nvSpPr>
          <p:cNvPr id="5"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8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Marketing Principles &amp; How to market yourself</a:t>
            </a:r>
            <a:endParaRPr lang="en-US" sz="2000" dirty="0">
              <a:solidFill>
                <a:schemeClr val="bg1"/>
              </a:solidFill>
              <a:latin typeface="Times"/>
              <a:cs typeface="Times"/>
            </a:endParaRPr>
          </a:p>
        </p:txBody>
      </p:sp>
    </p:spTree>
    <p:extLst>
      <p:ext uri="{BB962C8B-B14F-4D97-AF65-F5344CB8AC3E}">
        <p14:creationId xmlns:p14="http://schemas.microsoft.com/office/powerpoint/2010/main" val="1584784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Work on your weaknesses </a:t>
            </a:r>
            <a:endParaRPr lang="en-US" b="1" dirty="0"/>
          </a:p>
        </p:txBody>
      </p:sp>
      <p:sp>
        <p:nvSpPr>
          <p:cNvPr id="3" name="Content Placeholder 2"/>
          <p:cNvSpPr>
            <a:spLocks noGrp="1"/>
          </p:cNvSpPr>
          <p:nvPr>
            <p:ph idx="1"/>
          </p:nvPr>
        </p:nvSpPr>
        <p:spPr/>
        <p:txBody>
          <a:bodyPr>
            <a:noAutofit/>
          </a:bodyPr>
          <a:lstStyle/>
          <a:p>
            <a:r>
              <a:rPr lang="en-US" sz="2600" dirty="0" smtClean="0"/>
              <a:t>We all have weaknesses in our application. That’s okay. </a:t>
            </a:r>
          </a:p>
          <a:p>
            <a:r>
              <a:rPr lang="en-US" sz="2600" dirty="0" smtClean="0"/>
              <a:t>The key is to bring market your weaknesses either as strengths or as traits that you are working on to improve. </a:t>
            </a:r>
          </a:p>
          <a:p>
            <a:r>
              <a:rPr lang="en-US" sz="2600" dirty="0" smtClean="0"/>
              <a:t>The other key factor is to work on your weaknesses. If you lack certain factors in your application, make sure to obtain it. If you lack research experience, get it. If your scores are low, see if you can improve them. If you lack certain experiences, then go out there and get them. </a:t>
            </a:r>
          </a:p>
          <a:p>
            <a:r>
              <a:rPr lang="en-US" sz="2600" dirty="0" smtClean="0"/>
              <a:t>Working on your weaknesses and portraying the message that you actually are </a:t>
            </a:r>
            <a:r>
              <a:rPr lang="en-US" sz="2600" dirty="0" smtClean="0"/>
              <a:t>is probably the most important thing. </a:t>
            </a:r>
            <a:endParaRPr lang="en-US" sz="2600" dirty="0" smtClean="0"/>
          </a:p>
          <a:p>
            <a:endParaRPr lang="en-US" sz="2600" dirty="0"/>
          </a:p>
        </p:txBody>
      </p:sp>
      <p:sp>
        <p:nvSpPr>
          <p:cNvPr id="4"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smtClean="0">
                <a:solidFill>
                  <a:schemeClr val="bg1"/>
                </a:solidFill>
                <a:latin typeface="Times"/>
                <a:cs typeface="Times"/>
              </a:rPr>
              <a:t>Copyright @ 2017 Ivy Research Link - Course 8</a:t>
            </a:r>
            <a:endParaRPr lang="en-US" sz="2000" dirty="0">
              <a:solidFill>
                <a:schemeClr val="bg1"/>
              </a:solidFill>
              <a:latin typeface="Times"/>
              <a:cs typeface="Times"/>
            </a:endParaRPr>
          </a:p>
        </p:txBody>
      </p:sp>
      <p:sp>
        <p:nvSpPr>
          <p:cNvPr id="5"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8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Marketing Principles &amp; How to market yourself</a:t>
            </a:r>
            <a:endParaRPr lang="en-US" sz="2000" dirty="0">
              <a:solidFill>
                <a:schemeClr val="bg1"/>
              </a:solidFill>
              <a:latin typeface="Times"/>
              <a:cs typeface="Times"/>
            </a:endParaRPr>
          </a:p>
        </p:txBody>
      </p:sp>
    </p:spTree>
    <p:extLst>
      <p:ext uri="{BB962C8B-B14F-4D97-AF65-F5344CB8AC3E}">
        <p14:creationId xmlns:p14="http://schemas.microsoft.com/office/powerpoint/2010/main" val="1422164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Course Summary</a:t>
            </a:r>
            <a:endParaRPr lang="en-US" b="1" dirty="0"/>
          </a:p>
        </p:txBody>
      </p:sp>
      <p:sp>
        <p:nvSpPr>
          <p:cNvPr id="3" name="Content Placeholder 2"/>
          <p:cNvSpPr>
            <a:spLocks noGrp="1"/>
          </p:cNvSpPr>
          <p:nvPr>
            <p:ph idx="1"/>
          </p:nvPr>
        </p:nvSpPr>
        <p:spPr/>
        <p:txBody>
          <a:bodyPr>
            <a:normAutofit fontScale="77500" lnSpcReduction="20000"/>
          </a:bodyPr>
          <a:lstStyle/>
          <a:p>
            <a:r>
              <a:rPr lang="en-US" dirty="0" smtClean="0"/>
              <a:t>Knowledge about marketing is very important for your career.</a:t>
            </a:r>
          </a:p>
          <a:p>
            <a:r>
              <a:rPr lang="en-US" dirty="0" smtClean="0"/>
              <a:t>Marketing yourself is the </a:t>
            </a:r>
            <a:r>
              <a:rPr lang="en-US" dirty="0" smtClean="0"/>
              <a:t>process of teaching others why they should choose you, your product or service over others or other competitors.</a:t>
            </a:r>
          </a:p>
          <a:p>
            <a:r>
              <a:rPr lang="en-US" dirty="0" smtClean="0"/>
              <a:t>Assessing yourself, your background and your abilities is the first step. </a:t>
            </a:r>
          </a:p>
          <a:p>
            <a:r>
              <a:rPr lang="en-US" dirty="0" smtClean="0"/>
              <a:t>Identify your target audience: know every single detail about the person or company you are targeting. </a:t>
            </a:r>
          </a:p>
          <a:p>
            <a:r>
              <a:rPr lang="en-US" dirty="0" smtClean="0"/>
              <a:t>Be unique and explain how you are different than others. </a:t>
            </a:r>
          </a:p>
          <a:p>
            <a:r>
              <a:rPr lang="en-US" dirty="0" smtClean="0"/>
              <a:t>Create a story </a:t>
            </a:r>
            <a:r>
              <a:rPr lang="mr-IN" dirty="0" smtClean="0"/>
              <a:t>–</a:t>
            </a:r>
            <a:r>
              <a:rPr lang="en-US" dirty="0" smtClean="0"/>
              <a:t> a person will remember a story more than a rational text. </a:t>
            </a:r>
          </a:p>
          <a:p>
            <a:r>
              <a:rPr lang="en-US" dirty="0" smtClean="0"/>
              <a:t>Market all your relevant accomplishments.</a:t>
            </a:r>
          </a:p>
          <a:p>
            <a:endParaRPr lang="en-US" dirty="0" smtClean="0"/>
          </a:p>
          <a:p>
            <a:endParaRPr lang="en-US" dirty="0"/>
          </a:p>
        </p:txBody>
      </p:sp>
      <p:sp>
        <p:nvSpPr>
          <p:cNvPr id="4" name="Title 1"/>
          <p:cNvSpPr txBox="1">
            <a:spLocks/>
          </p:cNvSpPr>
          <p:nvPr/>
        </p:nvSpPr>
        <p:spPr>
          <a:xfrm>
            <a:off x="0" y="65405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smtClean="0">
                <a:solidFill>
                  <a:schemeClr val="bg1"/>
                </a:solidFill>
                <a:latin typeface="Times"/>
                <a:cs typeface="Times"/>
              </a:rPr>
              <a:t>Copyright @ 2017 Ivy Research Link - Course 8</a:t>
            </a:r>
            <a:endParaRPr lang="en-US" sz="2000" dirty="0">
              <a:solidFill>
                <a:schemeClr val="bg1"/>
              </a:solidFill>
              <a:latin typeface="Times"/>
              <a:cs typeface="Times"/>
            </a:endParaRPr>
          </a:p>
        </p:txBody>
      </p:sp>
      <p:sp>
        <p:nvSpPr>
          <p:cNvPr id="5"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8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Marketing Principles &amp; How to market yourself</a:t>
            </a:r>
            <a:endParaRPr lang="en-US" sz="2000" dirty="0">
              <a:solidFill>
                <a:schemeClr val="bg1"/>
              </a:solidFill>
              <a:latin typeface="Times"/>
              <a:cs typeface="Times"/>
            </a:endParaRPr>
          </a:p>
        </p:txBody>
      </p:sp>
    </p:spTree>
    <p:extLst>
      <p:ext uri="{BB962C8B-B14F-4D97-AF65-F5344CB8AC3E}">
        <p14:creationId xmlns:p14="http://schemas.microsoft.com/office/powerpoint/2010/main" val="34687232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Course Summary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Show a bit personality in your message. Do not be boring but instead catch someone’s interest by being a bit personal. </a:t>
            </a:r>
          </a:p>
          <a:p>
            <a:r>
              <a:rPr lang="en-US" dirty="0" smtClean="0"/>
              <a:t>Chose your words very wise. The way you write your message will be the difference between good versus excellent marketing. </a:t>
            </a:r>
          </a:p>
          <a:p>
            <a:r>
              <a:rPr lang="en-US" dirty="0" smtClean="0"/>
              <a:t>Add the emotional appeal to your application </a:t>
            </a:r>
            <a:r>
              <a:rPr lang="mr-IN" dirty="0" smtClean="0"/>
              <a:t>–</a:t>
            </a:r>
            <a:r>
              <a:rPr lang="en-US" dirty="0" smtClean="0"/>
              <a:t> it makes people remember you better by touching their emotional memory.</a:t>
            </a:r>
          </a:p>
          <a:p>
            <a:r>
              <a:rPr lang="en-US" dirty="0" smtClean="0"/>
              <a:t>Study others. Successful people use strategies that we can learn from and use ourselves. </a:t>
            </a:r>
          </a:p>
          <a:p>
            <a:r>
              <a:rPr lang="en-US" dirty="0" smtClean="0"/>
              <a:t>Work on your weaknesses. </a:t>
            </a:r>
          </a:p>
          <a:p>
            <a:endParaRPr lang="en-US" dirty="0"/>
          </a:p>
        </p:txBody>
      </p:sp>
      <p:sp>
        <p:nvSpPr>
          <p:cNvPr id="4"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smtClean="0">
                <a:solidFill>
                  <a:schemeClr val="bg1"/>
                </a:solidFill>
                <a:latin typeface="Times"/>
                <a:cs typeface="Times"/>
              </a:rPr>
              <a:t>Copyright @ 2017 Ivy Research Link - Course 8</a:t>
            </a:r>
            <a:endParaRPr lang="en-US" sz="2000" dirty="0">
              <a:solidFill>
                <a:schemeClr val="bg1"/>
              </a:solidFill>
              <a:latin typeface="Times"/>
              <a:cs typeface="Times"/>
            </a:endParaRPr>
          </a:p>
        </p:txBody>
      </p:sp>
      <p:sp>
        <p:nvSpPr>
          <p:cNvPr id="5"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8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Marketing Principles &amp; How to market yourself</a:t>
            </a:r>
            <a:endParaRPr lang="en-US" sz="2000" dirty="0">
              <a:solidFill>
                <a:schemeClr val="bg1"/>
              </a:solidFill>
              <a:latin typeface="Times"/>
              <a:cs typeface="Times"/>
            </a:endParaRPr>
          </a:p>
        </p:txBody>
      </p:sp>
    </p:spTree>
    <p:extLst>
      <p:ext uri="{BB962C8B-B14F-4D97-AF65-F5344CB8AC3E}">
        <p14:creationId xmlns:p14="http://schemas.microsoft.com/office/powerpoint/2010/main" val="2816687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527800"/>
            <a:ext cx="9144000" cy="358774"/>
          </a:xfrm>
          <a:solidFill>
            <a:srgbClr val="0D5668"/>
          </a:solidFill>
        </p:spPr>
        <p:txBody>
          <a:bodyPr>
            <a:normAutofit fontScale="90000"/>
          </a:bodyPr>
          <a:lstStyle/>
          <a:p>
            <a:r>
              <a:rPr lang="en-US" sz="2000" dirty="0" smtClean="0">
                <a:solidFill>
                  <a:schemeClr val="bg1"/>
                </a:solidFill>
                <a:latin typeface="Times"/>
                <a:cs typeface="Times"/>
              </a:rPr>
              <a:t>Copyright @ 2017 Ivy Research Link - Course 8</a:t>
            </a:r>
            <a:endParaRPr lang="en-US" sz="2000" dirty="0">
              <a:solidFill>
                <a:schemeClr val="bg1"/>
              </a:solidFill>
              <a:latin typeface="Times"/>
              <a:cs typeface="Times"/>
            </a:endParaRPr>
          </a:p>
        </p:txBody>
      </p:sp>
      <p:sp>
        <p:nvSpPr>
          <p:cNvPr id="3" name="Subtitle 2"/>
          <p:cNvSpPr>
            <a:spLocks noGrp="1"/>
          </p:cNvSpPr>
          <p:nvPr>
            <p:ph type="subTitle" idx="1"/>
          </p:nvPr>
        </p:nvSpPr>
        <p:spPr>
          <a:xfrm>
            <a:off x="0" y="2921000"/>
            <a:ext cx="3568700" cy="2832100"/>
          </a:xfrm>
        </p:spPr>
        <p:txBody>
          <a:bodyPr>
            <a:normAutofit/>
          </a:bodyPr>
          <a:lstStyle/>
          <a:p>
            <a:r>
              <a:rPr lang="en-US" sz="4800" b="1" dirty="0" smtClean="0">
                <a:solidFill>
                  <a:srgbClr val="0D5668"/>
                </a:solidFill>
                <a:latin typeface="Times"/>
                <a:cs typeface="Times"/>
              </a:rPr>
              <a:t>Course 8</a:t>
            </a:r>
            <a:br>
              <a:rPr lang="en-US" sz="4800" b="1" dirty="0" smtClean="0">
                <a:solidFill>
                  <a:srgbClr val="0D5668"/>
                </a:solidFill>
                <a:latin typeface="Times"/>
                <a:cs typeface="Times"/>
              </a:rPr>
            </a:br>
            <a:r>
              <a:rPr lang="en-US" b="1" dirty="0" smtClean="0">
                <a:solidFill>
                  <a:srgbClr val="0D5668"/>
                </a:solidFill>
                <a:latin typeface="Times"/>
                <a:cs typeface="Times"/>
              </a:rPr>
              <a:t>Marketing Principles &amp; How to market yourself</a:t>
            </a:r>
            <a:endParaRPr lang="en-US" b="1" dirty="0">
              <a:solidFill>
                <a:srgbClr val="0D5668"/>
              </a:solidFill>
              <a:latin typeface="Times"/>
              <a:cs typeface="Times"/>
            </a:endParaRPr>
          </a:p>
        </p:txBody>
      </p:sp>
      <p:pic>
        <p:nvPicPr>
          <p:cNvPr id="10" name="Picture 9"/>
          <p:cNvPicPr>
            <a:picLocks noChangeAspect="1"/>
          </p:cNvPicPr>
          <p:nvPr/>
        </p:nvPicPr>
        <p:blipFill>
          <a:blip r:embed="rId2"/>
          <a:stretch>
            <a:fillRect/>
          </a:stretch>
        </p:blipFill>
        <p:spPr>
          <a:xfrm>
            <a:off x="228599" y="609600"/>
            <a:ext cx="3416301" cy="1790700"/>
          </a:xfrm>
          <a:prstGeom prst="rect">
            <a:avLst/>
          </a:prstGeom>
        </p:spPr>
      </p:pic>
      <p:pic>
        <p:nvPicPr>
          <p:cNvPr id="13" name="Picture 12" descr="entrepreneur-1340649_128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52901" y="609600"/>
            <a:ext cx="4432300" cy="5067300"/>
          </a:xfrm>
          <a:prstGeom prst="rect">
            <a:avLst/>
          </a:prstGeom>
        </p:spPr>
      </p:pic>
      <p:sp>
        <p:nvSpPr>
          <p:cNvPr id="14"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8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Marketing Principles &amp; How to market yourself</a:t>
            </a:r>
            <a:endParaRPr lang="en-US" sz="2000" dirty="0">
              <a:solidFill>
                <a:schemeClr val="bg1"/>
              </a:solidFill>
              <a:latin typeface="Times"/>
              <a:cs typeface="Times"/>
            </a:endParaRPr>
          </a:p>
        </p:txBody>
      </p:sp>
    </p:spTree>
    <p:extLst>
      <p:ext uri="{BB962C8B-B14F-4D97-AF65-F5344CB8AC3E}">
        <p14:creationId xmlns:p14="http://schemas.microsoft.com/office/powerpoint/2010/main" val="29444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Objectives</a:t>
            </a:r>
            <a:endParaRPr lang="en-US" b="1" dirty="0"/>
          </a:p>
        </p:txBody>
      </p:sp>
      <p:sp>
        <p:nvSpPr>
          <p:cNvPr id="3" name="Content Placeholder 2"/>
          <p:cNvSpPr>
            <a:spLocks noGrp="1"/>
          </p:cNvSpPr>
          <p:nvPr>
            <p:ph idx="1"/>
          </p:nvPr>
        </p:nvSpPr>
        <p:spPr/>
        <p:txBody>
          <a:bodyPr>
            <a:normAutofit/>
          </a:bodyPr>
          <a:lstStyle/>
          <a:p>
            <a:r>
              <a:rPr lang="en-US" dirty="0" smtClean="0"/>
              <a:t>In this course, you will learn:</a:t>
            </a:r>
          </a:p>
          <a:p>
            <a:pPr lvl="1"/>
            <a:r>
              <a:rPr lang="en-US" dirty="0" smtClean="0"/>
              <a:t>What marketing is</a:t>
            </a:r>
          </a:p>
          <a:p>
            <a:pPr lvl="1"/>
            <a:r>
              <a:rPr lang="en-US" dirty="0" smtClean="0"/>
              <a:t>Basic marketing principles</a:t>
            </a:r>
          </a:p>
          <a:p>
            <a:pPr lvl="1"/>
            <a:r>
              <a:rPr lang="en-US" dirty="0" smtClean="0"/>
              <a:t>How to market and “sell” yourself</a:t>
            </a:r>
          </a:p>
          <a:p>
            <a:pPr lvl="1"/>
            <a:r>
              <a:rPr lang="en-US" dirty="0" smtClean="0"/>
              <a:t>Key strategize on how your application will “stand out”</a:t>
            </a:r>
          </a:p>
          <a:p>
            <a:pPr lvl="1"/>
            <a:endParaRPr lang="en-US" dirty="0" smtClean="0"/>
          </a:p>
        </p:txBody>
      </p:sp>
      <p:sp>
        <p:nvSpPr>
          <p:cNvPr id="4"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smtClean="0">
                <a:solidFill>
                  <a:schemeClr val="bg1"/>
                </a:solidFill>
                <a:latin typeface="Times"/>
                <a:cs typeface="Times"/>
              </a:rPr>
              <a:t>Copyright @ 2017 Ivy Research Link - Course 8</a:t>
            </a:r>
            <a:endParaRPr lang="en-US" sz="2000" dirty="0">
              <a:solidFill>
                <a:schemeClr val="bg1"/>
              </a:solidFill>
              <a:latin typeface="Times"/>
              <a:cs typeface="Times"/>
            </a:endParaRPr>
          </a:p>
        </p:txBody>
      </p:sp>
      <p:sp>
        <p:nvSpPr>
          <p:cNvPr id="5"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8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Marketing Principles &amp; How to market yourself</a:t>
            </a:r>
            <a:endParaRPr lang="en-US" sz="2000" dirty="0">
              <a:solidFill>
                <a:schemeClr val="bg1"/>
              </a:solidFill>
              <a:latin typeface="Times"/>
              <a:cs typeface="Times"/>
            </a:endParaRPr>
          </a:p>
        </p:txBody>
      </p:sp>
    </p:spTree>
    <p:extLst>
      <p:ext uri="{BB962C8B-B14F-4D97-AF65-F5344CB8AC3E}">
        <p14:creationId xmlns:p14="http://schemas.microsoft.com/office/powerpoint/2010/main" val="734809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Basic marketing principles</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Marketing is the action of promoting selling products and services.</a:t>
            </a:r>
          </a:p>
          <a:p>
            <a:r>
              <a:rPr lang="en-US" dirty="0" smtClean="0"/>
              <a:t>It is the process of teaching others why they should choose you, your product or service over others or other competitors.</a:t>
            </a:r>
          </a:p>
          <a:p>
            <a:r>
              <a:rPr lang="en-US" dirty="0" smtClean="0"/>
              <a:t>Marketing includes multiple elements including defining the product/service, identifying to who you are targeting it to, promoting it and continuously moving your brand through different channels. </a:t>
            </a:r>
          </a:p>
          <a:p>
            <a:r>
              <a:rPr lang="en-US" dirty="0" smtClean="0"/>
              <a:t>The key is to find the right marketing strategies and tactics to influence and educate others. </a:t>
            </a:r>
          </a:p>
          <a:p>
            <a:endParaRPr lang="en-US" dirty="0"/>
          </a:p>
        </p:txBody>
      </p:sp>
      <p:sp>
        <p:nvSpPr>
          <p:cNvPr id="4" name="Title 1"/>
          <p:cNvSpPr txBox="1">
            <a:spLocks/>
          </p:cNvSpPr>
          <p:nvPr/>
        </p:nvSpPr>
        <p:spPr>
          <a:xfrm>
            <a:off x="0" y="65405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smtClean="0">
                <a:solidFill>
                  <a:schemeClr val="bg1"/>
                </a:solidFill>
                <a:latin typeface="Times"/>
                <a:cs typeface="Times"/>
              </a:rPr>
              <a:t>Copyright @ 2017 Ivy Research Link - Course 8</a:t>
            </a:r>
            <a:endParaRPr lang="en-US" sz="2000" dirty="0">
              <a:solidFill>
                <a:schemeClr val="bg1"/>
              </a:solidFill>
              <a:latin typeface="Times"/>
              <a:cs typeface="Times"/>
            </a:endParaRPr>
          </a:p>
        </p:txBody>
      </p:sp>
      <p:sp>
        <p:nvSpPr>
          <p:cNvPr id="5"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8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Marketing Principles &amp; How to market yourself</a:t>
            </a:r>
            <a:endParaRPr lang="en-US" sz="2000" dirty="0">
              <a:solidFill>
                <a:schemeClr val="bg1"/>
              </a:solidFill>
              <a:latin typeface="Times"/>
              <a:cs typeface="Times"/>
            </a:endParaRPr>
          </a:p>
        </p:txBody>
      </p:sp>
    </p:spTree>
    <p:extLst>
      <p:ext uri="{BB962C8B-B14F-4D97-AF65-F5344CB8AC3E}">
        <p14:creationId xmlns:p14="http://schemas.microsoft.com/office/powerpoint/2010/main" val="1261840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Marketing</a:t>
            </a:r>
            <a:r>
              <a:rPr lang="en-US" dirty="0" smtClean="0"/>
              <a:t> </a:t>
            </a:r>
            <a:r>
              <a:rPr lang="en-US" b="1" dirty="0" smtClean="0"/>
              <a:t>yourself</a:t>
            </a:r>
            <a:endParaRPr lang="en-US" b="1" dirty="0"/>
          </a:p>
        </p:txBody>
      </p:sp>
      <p:sp>
        <p:nvSpPr>
          <p:cNvPr id="3" name="Content Placeholder 2"/>
          <p:cNvSpPr>
            <a:spLocks noGrp="1"/>
          </p:cNvSpPr>
          <p:nvPr>
            <p:ph idx="1"/>
          </p:nvPr>
        </p:nvSpPr>
        <p:spPr/>
        <p:txBody>
          <a:bodyPr/>
          <a:lstStyle/>
          <a:p>
            <a:r>
              <a:rPr lang="en-US" dirty="0" smtClean="0"/>
              <a:t>Marketing yourself is somewhat different than marketing a product or a service. </a:t>
            </a:r>
          </a:p>
          <a:p>
            <a:r>
              <a:rPr lang="en-US" dirty="0" smtClean="0"/>
              <a:t>Here, </a:t>
            </a:r>
            <a:r>
              <a:rPr lang="en-US" i="1" dirty="0" smtClean="0"/>
              <a:t>you</a:t>
            </a:r>
            <a:r>
              <a:rPr lang="en-US" dirty="0" smtClean="0"/>
              <a:t> are the “product” or “service”. </a:t>
            </a:r>
          </a:p>
          <a:p>
            <a:r>
              <a:rPr lang="en-US" dirty="0"/>
              <a:t>Y</a:t>
            </a:r>
            <a:r>
              <a:rPr lang="en-US" dirty="0" smtClean="0"/>
              <a:t>ou have to find strategies to make yourself unique in a competitive market. </a:t>
            </a:r>
          </a:p>
          <a:p>
            <a:r>
              <a:rPr lang="en-US" dirty="0" smtClean="0"/>
              <a:t>You have to also find ways to portray yourself in a lucrative way.</a:t>
            </a:r>
          </a:p>
        </p:txBody>
      </p:sp>
      <p:sp>
        <p:nvSpPr>
          <p:cNvPr id="4"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smtClean="0">
                <a:solidFill>
                  <a:schemeClr val="bg1"/>
                </a:solidFill>
                <a:latin typeface="Times"/>
                <a:cs typeface="Times"/>
              </a:rPr>
              <a:t>Copyright @ 2017 Ivy Research Link - Course 8</a:t>
            </a:r>
            <a:endParaRPr lang="en-US" sz="2000" dirty="0">
              <a:solidFill>
                <a:schemeClr val="bg1"/>
              </a:solidFill>
              <a:latin typeface="Times"/>
              <a:cs typeface="Times"/>
            </a:endParaRPr>
          </a:p>
        </p:txBody>
      </p:sp>
      <p:sp>
        <p:nvSpPr>
          <p:cNvPr id="5"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8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Marketing Principles &amp; How to market yourself</a:t>
            </a:r>
            <a:endParaRPr lang="en-US" sz="2000" dirty="0">
              <a:solidFill>
                <a:schemeClr val="bg1"/>
              </a:solidFill>
              <a:latin typeface="Times"/>
              <a:cs typeface="Times"/>
            </a:endParaRPr>
          </a:p>
        </p:txBody>
      </p:sp>
    </p:spTree>
    <p:extLst>
      <p:ext uri="{BB962C8B-B14F-4D97-AF65-F5344CB8AC3E}">
        <p14:creationId xmlns:p14="http://schemas.microsoft.com/office/powerpoint/2010/main" val="3278832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smtClean="0"/>
              <a:t>Why is knowledge about marketing important?</a:t>
            </a:r>
            <a:endParaRPr lang="en-US" b="1" dirty="0"/>
          </a:p>
        </p:txBody>
      </p:sp>
      <p:sp>
        <p:nvSpPr>
          <p:cNvPr id="3" name="Content Placeholder 2"/>
          <p:cNvSpPr>
            <a:spLocks noGrp="1"/>
          </p:cNvSpPr>
          <p:nvPr>
            <p:ph idx="1"/>
          </p:nvPr>
        </p:nvSpPr>
        <p:spPr/>
        <p:txBody>
          <a:bodyPr/>
          <a:lstStyle/>
          <a:p>
            <a:r>
              <a:rPr lang="en-US" dirty="0" smtClean="0"/>
              <a:t>The purpose of marketing is to capture the attention of your target audience. For someone to become interested in you, you have to grab their attention among other people competing to grab their attention. </a:t>
            </a:r>
          </a:p>
          <a:p>
            <a:r>
              <a:rPr lang="en-US" dirty="0" smtClean="0"/>
              <a:t>Since you are competing with others, you have to stand out in able to be recognized.</a:t>
            </a:r>
          </a:p>
          <a:p>
            <a:endParaRPr lang="en-US" dirty="0" smtClean="0"/>
          </a:p>
        </p:txBody>
      </p:sp>
      <p:sp>
        <p:nvSpPr>
          <p:cNvPr id="4"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smtClean="0">
                <a:solidFill>
                  <a:schemeClr val="bg1"/>
                </a:solidFill>
                <a:latin typeface="Times"/>
                <a:cs typeface="Times"/>
              </a:rPr>
              <a:t>Copyright @ 2017 Ivy Research Link - Course 8</a:t>
            </a:r>
            <a:endParaRPr lang="en-US" sz="2000" dirty="0">
              <a:solidFill>
                <a:schemeClr val="bg1"/>
              </a:solidFill>
              <a:latin typeface="Times"/>
              <a:cs typeface="Times"/>
            </a:endParaRPr>
          </a:p>
        </p:txBody>
      </p:sp>
      <p:sp>
        <p:nvSpPr>
          <p:cNvPr id="5"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8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Marketing Principles &amp; How to market yourself</a:t>
            </a:r>
            <a:endParaRPr lang="en-US" sz="2000" dirty="0">
              <a:solidFill>
                <a:schemeClr val="bg1"/>
              </a:solidFill>
              <a:latin typeface="Times"/>
              <a:cs typeface="Times"/>
            </a:endParaRPr>
          </a:p>
        </p:txBody>
      </p:sp>
    </p:spTree>
    <p:extLst>
      <p:ext uri="{BB962C8B-B14F-4D97-AF65-F5344CB8AC3E}">
        <p14:creationId xmlns:p14="http://schemas.microsoft.com/office/powerpoint/2010/main" val="3775913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9112"/>
            <a:ext cx="8229600" cy="1143000"/>
          </a:xfrm>
        </p:spPr>
        <p:txBody>
          <a:bodyPr/>
          <a:lstStyle/>
          <a:p>
            <a:r>
              <a:rPr lang="en-US" b="1" dirty="0" smtClean="0"/>
              <a:t>How to market yourself</a:t>
            </a:r>
            <a:endParaRPr lang="en-US" b="1" dirty="0"/>
          </a:p>
        </p:txBody>
      </p:sp>
      <p:pic>
        <p:nvPicPr>
          <p:cNvPr id="4" name="Picture 3" descr="hand-895588_128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7701" y="1968500"/>
            <a:ext cx="5181600" cy="3655457"/>
          </a:xfrm>
          <a:prstGeom prst="rect">
            <a:avLst/>
          </a:prstGeom>
        </p:spPr>
      </p:pic>
      <p:sp>
        <p:nvSpPr>
          <p:cNvPr id="5"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smtClean="0">
                <a:solidFill>
                  <a:schemeClr val="bg1"/>
                </a:solidFill>
                <a:latin typeface="Times"/>
                <a:cs typeface="Times"/>
              </a:rPr>
              <a:t>Copyright @ 2017 Ivy Research Link - Course 8</a:t>
            </a:r>
            <a:endParaRPr lang="en-US" sz="2000" dirty="0">
              <a:solidFill>
                <a:schemeClr val="bg1"/>
              </a:solidFill>
              <a:latin typeface="Times"/>
              <a:cs typeface="Times"/>
            </a:endParaRPr>
          </a:p>
        </p:txBody>
      </p:sp>
      <p:sp>
        <p:nvSpPr>
          <p:cNvPr id="6"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8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Marketing Principles &amp; How to market yourself</a:t>
            </a:r>
            <a:endParaRPr lang="en-US" sz="2000" dirty="0">
              <a:solidFill>
                <a:schemeClr val="bg1"/>
              </a:solidFill>
              <a:latin typeface="Times"/>
              <a:cs typeface="Times"/>
            </a:endParaRPr>
          </a:p>
        </p:txBody>
      </p:sp>
    </p:spTree>
    <p:extLst>
      <p:ext uri="{BB962C8B-B14F-4D97-AF65-F5344CB8AC3E}">
        <p14:creationId xmlns:p14="http://schemas.microsoft.com/office/powerpoint/2010/main" val="886574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Self-assessment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first step of marketing yourself is to define who you are. </a:t>
            </a:r>
          </a:p>
          <a:p>
            <a:r>
              <a:rPr lang="en-US" dirty="0" smtClean="0"/>
              <a:t>You have to know yourself completely just like a business person knows his/her product comprehensively, before you start to market yourself. </a:t>
            </a:r>
          </a:p>
          <a:p>
            <a:r>
              <a:rPr lang="en-US" dirty="0" smtClean="0"/>
              <a:t>Answer the following questions:</a:t>
            </a:r>
          </a:p>
          <a:p>
            <a:pPr lvl="1"/>
            <a:r>
              <a:rPr lang="en-US" dirty="0" smtClean="0"/>
              <a:t>Who are you? </a:t>
            </a:r>
          </a:p>
          <a:p>
            <a:pPr lvl="1"/>
            <a:r>
              <a:rPr lang="en-US" dirty="0" smtClean="0"/>
              <a:t>What do you offer? </a:t>
            </a:r>
          </a:p>
          <a:p>
            <a:pPr lvl="1"/>
            <a:r>
              <a:rPr lang="en-US" dirty="0" smtClean="0"/>
              <a:t>What are your skills? </a:t>
            </a:r>
          </a:p>
          <a:p>
            <a:pPr lvl="1"/>
            <a:r>
              <a:rPr lang="en-US" dirty="0" smtClean="0"/>
              <a:t>What are your strengths and weaknesses? </a:t>
            </a:r>
          </a:p>
          <a:p>
            <a:pPr lvl="1"/>
            <a:r>
              <a:rPr lang="en-US" dirty="0" smtClean="0"/>
              <a:t>What value do you bring?</a:t>
            </a:r>
          </a:p>
          <a:p>
            <a:pPr lvl="1"/>
            <a:r>
              <a:rPr lang="en-US" dirty="0" smtClean="0"/>
              <a:t>How are you different from others? </a:t>
            </a:r>
          </a:p>
          <a:p>
            <a:pPr lvl="1"/>
            <a:r>
              <a:rPr lang="en-US" dirty="0" smtClean="0"/>
              <a:t>What makes you unique?</a:t>
            </a:r>
          </a:p>
          <a:p>
            <a:r>
              <a:rPr lang="en-US" dirty="0" smtClean="0"/>
              <a:t>Think about the above questions thoroughly and write down the answer to them</a:t>
            </a:r>
          </a:p>
          <a:p>
            <a:endParaRPr lang="en-US" dirty="0"/>
          </a:p>
        </p:txBody>
      </p:sp>
      <p:sp>
        <p:nvSpPr>
          <p:cNvPr id="4"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smtClean="0">
                <a:solidFill>
                  <a:schemeClr val="bg1"/>
                </a:solidFill>
                <a:latin typeface="Times"/>
                <a:cs typeface="Times"/>
              </a:rPr>
              <a:t>Copyright @ 2017 Ivy Research Link - Course 8</a:t>
            </a:r>
            <a:endParaRPr lang="en-US" sz="2000" dirty="0">
              <a:solidFill>
                <a:schemeClr val="bg1"/>
              </a:solidFill>
              <a:latin typeface="Times"/>
              <a:cs typeface="Times"/>
            </a:endParaRPr>
          </a:p>
        </p:txBody>
      </p:sp>
      <p:sp>
        <p:nvSpPr>
          <p:cNvPr id="5"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8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Marketing Principles &amp; How to market yourself</a:t>
            </a:r>
            <a:endParaRPr lang="en-US" sz="2000" dirty="0">
              <a:solidFill>
                <a:schemeClr val="bg1"/>
              </a:solidFill>
              <a:latin typeface="Times"/>
              <a:cs typeface="Times"/>
            </a:endParaRPr>
          </a:p>
        </p:txBody>
      </p:sp>
    </p:spTree>
    <p:extLst>
      <p:ext uri="{BB962C8B-B14F-4D97-AF65-F5344CB8AC3E}">
        <p14:creationId xmlns:p14="http://schemas.microsoft.com/office/powerpoint/2010/main" val="1348232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Identify your target audience </a:t>
            </a:r>
            <a:endParaRPr lang="en-US" b="1" dirty="0"/>
          </a:p>
        </p:txBody>
      </p:sp>
      <p:sp>
        <p:nvSpPr>
          <p:cNvPr id="3" name="Content Placeholder 2"/>
          <p:cNvSpPr>
            <a:spLocks noGrp="1"/>
          </p:cNvSpPr>
          <p:nvPr>
            <p:ph idx="1"/>
          </p:nvPr>
        </p:nvSpPr>
        <p:spPr/>
        <p:txBody>
          <a:bodyPr>
            <a:normAutofit fontScale="70000" lnSpcReduction="20000"/>
          </a:bodyPr>
          <a:lstStyle/>
          <a:p>
            <a:r>
              <a:rPr lang="en-US" dirty="0" smtClean="0"/>
              <a:t>When it comes to marketing yourself, it is impetrative that you know </a:t>
            </a:r>
            <a:r>
              <a:rPr lang="en-US" i="1" dirty="0" smtClean="0"/>
              <a:t>who</a:t>
            </a:r>
            <a:r>
              <a:rPr lang="en-US" dirty="0" smtClean="0"/>
              <a:t> your target audience is.</a:t>
            </a:r>
          </a:p>
          <a:p>
            <a:r>
              <a:rPr lang="en-US" dirty="0" smtClean="0"/>
              <a:t>Why is this important? In able for people to “buy into” you, they need to relate to your message.</a:t>
            </a:r>
          </a:p>
          <a:p>
            <a:r>
              <a:rPr lang="en-US" dirty="0" smtClean="0"/>
              <a:t>For someone to “remember you”, you need to make a personal connection and establish trust. In able to do that and create such message, you need to know who you are targeting to build a strategy in how to approach that person. </a:t>
            </a:r>
          </a:p>
          <a:p>
            <a:r>
              <a:rPr lang="en-US" dirty="0" smtClean="0"/>
              <a:t>Thus, always identify your target audience: read all about the person, the job, the company, the people, the culture etc. The more you know, the better you will be able to build your case and create a powerful application. </a:t>
            </a:r>
            <a:endParaRPr lang="en-US" dirty="0"/>
          </a:p>
          <a:p>
            <a:r>
              <a:rPr lang="en-US" dirty="0" smtClean="0"/>
              <a:t>Information about most jobs and directors could be found online. </a:t>
            </a:r>
            <a:endParaRPr lang="en-US" dirty="0"/>
          </a:p>
        </p:txBody>
      </p:sp>
      <p:sp>
        <p:nvSpPr>
          <p:cNvPr id="4"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smtClean="0">
                <a:solidFill>
                  <a:schemeClr val="bg1"/>
                </a:solidFill>
                <a:latin typeface="Times"/>
                <a:cs typeface="Times"/>
              </a:rPr>
              <a:t>Copyright @ 2017 Ivy Research Link - Course 8</a:t>
            </a:r>
            <a:endParaRPr lang="en-US" sz="2000" dirty="0">
              <a:solidFill>
                <a:schemeClr val="bg1"/>
              </a:solidFill>
              <a:latin typeface="Times"/>
              <a:cs typeface="Times"/>
            </a:endParaRPr>
          </a:p>
        </p:txBody>
      </p:sp>
      <p:sp>
        <p:nvSpPr>
          <p:cNvPr id="5"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8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Marketing Principles &amp; How to market yourself</a:t>
            </a:r>
            <a:endParaRPr lang="en-US" sz="2000" dirty="0">
              <a:solidFill>
                <a:schemeClr val="bg1"/>
              </a:solidFill>
              <a:latin typeface="Times"/>
              <a:cs typeface="Times"/>
            </a:endParaRPr>
          </a:p>
        </p:txBody>
      </p:sp>
    </p:spTree>
    <p:extLst>
      <p:ext uri="{BB962C8B-B14F-4D97-AF65-F5344CB8AC3E}">
        <p14:creationId xmlns:p14="http://schemas.microsoft.com/office/powerpoint/2010/main" val="3528765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Define your uniqueness</a:t>
            </a:r>
            <a:endParaRPr lang="en-US" b="1" dirty="0"/>
          </a:p>
        </p:txBody>
      </p:sp>
      <p:sp>
        <p:nvSpPr>
          <p:cNvPr id="3" name="Content Placeholder 2"/>
          <p:cNvSpPr>
            <a:spLocks noGrp="1"/>
          </p:cNvSpPr>
          <p:nvPr>
            <p:ph idx="1"/>
          </p:nvPr>
        </p:nvSpPr>
        <p:spPr/>
        <p:txBody>
          <a:bodyPr>
            <a:normAutofit fontScale="77500" lnSpcReduction="20000"/>
          </a:bodyPr>
          <a:lstStyle/>
          <a:p>
            <a:r>
              <a:rPr lang="en-US" dirty="0" smtClean="0"/>
              <a:t>Think about products, services or people that you use or know that have made a big impact in your life. Why is that? Most likely because they are unique to you in some way. </a:t>
            </a:r>
          </a:p>
          <a:p>
            <a:r>
              <a:rPr lang="en-US" dirty="0" smtClean="0"/>
              <a:t>One of the key factors of marketing is to differentiate yourself from others. You have to find your </a:t>
            </a:r>
            <a:r>
              <a:rPr lang="en-US" dirty="0" err="1" smtClean="0"/>
              <a:t>nitch</a:t>
            </a:r>
            <a:r>
              <a:rPr lang="en-US" dirty="0" smtClean="0"/>
              <a:t>, be unique and show others how you are different from the rest. </a:t>
            </a:r>
          </a:p>
          <a:p>
            <a:r>
              <a:rPr lang="en-US" dirty="0" smtClean="0"/>
              <a:t>To differentiate yourself is not always easy, but at the same time one of the most important aspects in marketing yourself. </a:t>
            </a:r>
          </a:p>
          <a:p>
            <a:r>
              <a:rPr lang="en-US" dirty="0" smtClean="0"/>
              <a:t>Think about what you can offer than most people can not. </a:t>
            </a:r>
          </a:p>
          <a:p>
            <a:r>
              <a:rPr lang="en-US" dirty="0" smtClean="0"/>
              <a:t>Think about how you can provide a unique value to the marketplace.</a:t>
            </a:r>
            <a:endParaRPr lang="en-US" dirty="0"/>
          </a:p>
        </p:txBody>
      </p:sp>
      <p:sp>
        <p:nvSpPr>
          <p:cNvPr id="4" name="Title 1"/>
          <p:cNvSpPr txBox="1">
            <a:spLocks/>
          </p:cNvSpPr>
          <p:nvPr/>
        </p:nvSpPr>
        <p:spPr>
          <a:xfrm>
            <a:off x="0" y="652780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smtClean="0">
                <a:solidFill>
                  <a:schemeClr val="bg1"/>
                </a:solidFill>
                <a:latin typeface="Times"/>
                <a:cs typeface="Times"/>
              </a:rPr>
              <a:t>Copyright @ 2017 Ivy Research Link - Course 8</a:t>
            </a:r>
            <a:endParaRPr lang="en-US" sz="2000" dirty="0">
              <a:solidFill>
                <a:schemeClr val="bg1"/>
              </a:solidFill>
              <a:latin typeface="Times"/>
              <a:cs typeface="Times"/>
            </a:endParaRPr>
          </a:p>
        </p:txBody>
      </p:sp>
      <p:sp>
        <p:nvSpPr>
          <p:cNvPr id="5" name="Title 1"/>
          <p:cNvSpPr txBox="1">
            <a:spLocks/>
          </p:cNvSpPr>
          <p:nvPr/>
        </p:nvSpPr>
        <p:spPr>
          <a:xfrm>
            <a:off x="0" y="0"/>
            <a:ext cx="9144000" cy="358774"/>
          </a:xfrm>
          <a:prstGeom prst="rect">
            <a:avLst/>
          </a:prstGeom>
          <a:solidFill>
            <a:srgbClr val="0D5668"/>
          </a:solidFill>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latin typeface="Times"/>
                <a:cs typeface="Times"/>
              </a:rPr>
              <a:t>Course 8 </a:t>
            </a:r>
            <a:r>
              <a:rPr lang="mr-IN" sz="2000" dirty="0" smtClean="0">
                <a:solidFill>
                  <a:schemeClr val="bg1"/>
                </a:solidFill>
                <a:latin typeface="Times"/>
                <a:cs typeface="Times"/>
              </a:rPr>
              <a:t>–</a:t>
            </a:r>
            <a:r>
              <a:rPr lang="sv-SE" sz="2000" dirty="0" smtClean="0">
                <a:solidFill>
                  <a:schemeClr val="bg1"/>
                </a:solidFill>
                <a:latin typeface="Times"/>
                <a:cs typeface="Times"/>
              </a:rPr>
              <a:t> </a:t>
            </a:r>
            <a:r>
              <a:rPr lang="en-US" sz="2000" dirty="0" smtClean="0">
                <a:solidFill>
                  <a:schemeClr val="bg1"/>
                </a:solidFill>
                <a:latin typeface="Times"/>
                <a:cs typeface="Times"/>
              </a:rPr>
              <a:t>Marketing Principles &amp; How to market yourself</a:t>
            </a:r>
            <a:endParaRPr lang="en-US" sz="2000" dirty="0">
              <a:solidFill>
                <a:schemeClr val="bg1"/>
              </a:solidFill>
              <a:latin typeface="Times"/>
              <a:cs typeface="Times"/>
            </a:endParaRPr>
          </a:p>
        </p:txBody>
      </p:sp>
    </p:spTree>
    <p:extLst>
      <p:ext uri="{BB962C8B-B14F-4D97-AF65-F5344CB8AC3E}">
        <p14:creationId xmlns:p14="http://schemas.microsoft.com/office/powerpoint/2010/main" val="29988713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421</TotalTime>
  <Words>2076</Words>
  <Application>Microsoft Macintosh PowerPoint</Application>
  <PresentationFormat>On-screen Show (4:3)</PresentationFormat>
  <Paragraphs>140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Copyright @ 2017 Ivy Research Link - Course 8</vt:lpstr>
      <vt:lpstr>Objectives</vt:lpstr>
      <vt:lpstr>Basic marketing principles</vt:lpstr>
      <vt:lpstr>Marketing yourself</vt:lpstr>
      <vt:lpstr>Why is knowledge about marketing important?</vt:lpstr>
      <vt:lpstr>How to market yourself</vt:lpstr>
      <vt:lpstr>Self-assessment </vt:lpstr>
      <vt:lpstr>Identify your target audience </vt:lpstr>
      <vt:lpstr>Define your uniqueness</vt:lpstr>
      <vt:lpstr>Create a story</vt:lpstr>
      <vt:lpstr>Display your accomplishments </vt:lpstr>
      <vt:lpstr>Show your personality </vt:lpstr>
      <vt:lpstr>Chose your words wisely</vt:lpstr>
      <vt:lpstr>Create an emotional appeal </vt:lpstr>
      <vt:lpstr>Study others</vt:lpstr>
      <vt:lpstr>Work on your weaknesses </vt:lpstr>
      <vt:lpstr>Course Summary</vt:lpstr>
      <vt:lpstr>Course Summary</vt:lpstr>
      <vt:lpstr>Copyright @ 2017 Ivy Research Link - Course 8</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Raman</dc:creator>
  <cp:lastModifiedBy>Raman</cp:lastModifiedBy>
  <cp:revision>29</cp:revision>
  <dcterms:created xsi:type="dcterms:W3CDTF">2017-07-09T17:17:25Z</dcterms:created>
  <dcterms:modified xsi:type="dcterms:W3CDTF">2017-07-10T00:19:23Z</dcterms:modified>
</cp:coreProperties>
</file>